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75" r:id="rId3"/>
    <p:sldMasterId id="2147483679" r:id="rId4"/>
  </p:sldMasterIdLst>
  <p:notesMasterIdLst>
    <p:notesMasterId r:id="rId15"/>
  </p:notesMasterIdLst>
  <p:handoutMasterIdLst>
    <p:handoutMasterId r:id="rId16"/>
  </p:handoutMasterIdLst>
  <p:sldIdLst>
    <p:sldId id="318" r:id="rId5"/>
    <p:sldId id="369" r:id="rId6"/>
    <p:sldId id="363" r:id="rId7"/>
    <p:sldId id="370" r:id="rId8"/>
    <p:sldId id="372" r:id="rId9"/>
    <p:sldId id="367" r:id="rId10"/>
    <p:sldId id="373" r:id="rId11"/>
    <p:sldId id="379" r:id="rId12"/>
    <p:sldId id="378" r:id="rId13"/>
    <p:sldId id="377" r:id="rId14"/>
  </p:sldIdLst>
  <p:sldSz cx="9144000" cy="6858000" type="screen4x3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C79"/>
    <a:srgbClr val="1F497D"/>
    <a:srgbClr val="B5C800"/>
    <a:srgbClr val="E8FF0D"/>
    <a:srgbClr val="54BCEB"/>
    <a:srgbClr val="004096"/>
    <a:srgbClr val="C4D600"/>
    <a:srgbClr val="009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70366" autoAdjust="0"/>
  </p:normalViewPr>
  <p:slideViewPr>
    <p:cSldViewPr snapToObjects="1">
      <p:cViewPr>
        <p:scale>
          <a:sx n="75" d="100"/>
          <a:sy n="75" d="100"/>
        </p:scale>
        <p:origin x="-1518" y="300"/>
      </p:cViewPr>
      <p:guideLst>
        <p:guide orient="horz" pos="2160"/>
        <p:guide pos="5759"/>
        <p:guide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2" d="100"/>
          <a:sy n="52" d="100"/>
        </p:scale>
        <p:origin x="-2934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C71DFB-BFBD-4A8C-93DC-37C0ADE8B383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5EB5D7-4DBC-4502-9514-291A11DA3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19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33303A-2096-46FA-A4CF-D40B39E45002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5B090D7-462E-47BE-9936-C53F5067A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1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F3721-C131-4F56-A623-492D5ED979A5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7BEAD2-09CB-42D9-BAE0-15444D04ED7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49688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488" y="4325938"/>
            <a:ext cx="6616700" cy="54657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 smtClean="0"/>
          </a:p>
          <a:p>
            <a:pPr>
              <a:spcBef>
                <a:spcPct val="0"/>
              </a:spcBef>
            </a:pPr>
            <a:endParaRPr lang="en-GB" dirty="0" smtClean="0"/>
          </a:p>
          <a:p>
            <a:pPr>
              <a:spcBef>
                <a:spcPct val="0"/>
              </a:spcBef>
            </a:pPr>
            <a:endParaRPr lang="en-GB" dirty="0" smtClean="0"/>
          </a:p>
          <a:p>
            <a:pPr>
              <a:spcBef>
                <a:spcPct val="0"/>
              </a:spcBef>
            </a:pPr>
            <a:endParaRPr lang="en-GB" b="1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EADFE-5A4E-4990-A0E5-81E11C035A4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49688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488" y="4325938"/>
            <a:ext cx="6616700" cy="54657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b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6EADFE-5A4E-4990-A0E5-81E11C035A4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7BEAD2-09CB-42D9-BAE0-15444D04ED7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488" y="4325178"/>
            <a:ext cx="6616700" cy="5466521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52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rop 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2263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54BCEB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w crop6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3299" y="920499"/>
            <a:ext cx="6216073" cy="55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>
                <a:solidFill>
                  <a:srgbClr val="FF1C7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53299" y="1651001"/>
            <a:ext cx="85367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1pPr>
            <a:lvl2pPr marL="742950" indent="-285750"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reen Crop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8138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w crop5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3299" y="920499"/>
            <a:ext cx="6216073" cy="55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>
                <a:solidFill>
                  <a:srgbClr val="C4D6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53299" y="1651001"/>
            <a:ext cx="85367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1pPr>
            <a:lvl2pPr marL="742950" indent="-285750"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98834" y="1196752"/>
            <a:ext cx="7511452" cy="4707936"/>
          </a:xfrm>
          <a:prstGeom prst="rect">
            <a:avLst/>
          </a:prstGeom>
        </p:spPr>
        <p:txBody>
          <a:bodyPr lIns="0" tIns="0" rIns="0" bIns="0"/>
          <a:lstStyle>
            <a:lvl1pPr marL="182563" indent="-182563">
              <a:lnSpc>
                <a:spcPct val="110000"/>
              </a:lnSpc>
              <a:spcBef>
                <a:spcPts val="600"/>
              </a:spcBef>
              <a:buSzPct val="130000"/>
              <a:buFont typeface="Georgia" pitchFamily="18" charset="0"/>
              <a:buChar char="•"/>
              <a:defRPr sz="1800"/>
            </a:lvl1pPr>
            <a:lvl2pPr marL="719138" indent="-269875">
              <a:lnSpc>
                <a:spcPct val="100000"/>
              </a:lnSpc>
              <a:spcBef>
                <a:spcPts val="400"/>
              </a:spcBef>
              <a:buSzPct val="80000"/>
              <a:buFont typeface="Courier New" pitchFamily="49" charset="0"/>
              <a:buChar char="o"/>
              <a:defRPr sz="1800"/>
            </a:lvl2pPr>
            <a:lvl3pPr marL="1168400" indent="-268288">
              <a:lnSpc>
                <a:spcPct val="100000"/>
              </a:lnSpc>
              <a:spcBef>
                <a:spcPts val="400"/>
              </a:spcBef>
              <a:defRPr sz="1800"/>
            </a:lvl3pPr>
            <a:lvl4pPr marL="1436688" indent="-268288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/>
            </a:lvl4pPr>
            <a:lvl5pPr marL="1704975" indent="-268288">
              <a:lnSpc>
                <a:spcPct val="100000"/>
              </a:lnSpc>
              <a:spcBef>
                <a:spcPts val="400"/>
              </a:spcBef>
              <a:buFont typeface="Arial" pitchFamily="34" charset="0"/>
              <a:buChar char="•"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7992" y="274639"/>
            <a:ext cx="6662737" cy="6270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drop_no_event_mark8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53988"/>
            <a:ext cx="17160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200" y="2130436"/>
            <a:ext cx="7772400" cy="1470025"/>
          </a:xfrm>
          <a:prstGeom prst="rect">
            <a:avLst/>
          </a:prstGeom>
        </p:spPr>
        <p:txBody>
          <a:bodyPr lIns="80115" tIns="40058" rIns="80115" bIns="40058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201" y="3813109"/>
            <a:ext cx="6400800" cy="1752600"/>
          </a:xfrm>
          <a:prstGeom prst="rect">
            <a:avLst/>
          </a:prstGeom>
        </p:spPr>
        <p:txBody>
          <a:bodyPr lIns="80115" tIns="40058" rIns="80115" bIns="40058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6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drop_no_event_mark8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53988"/>
            <a:ext cx="17160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200" y="2130430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201" y="381310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1044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ckdrop_no_event_mark8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8750" y="153988"/>
            <a:ext cx="1716088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200" y="2130438"/>
            <a:ext cx="7772400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201" y="381310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1044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04FDF-7006-4702-8F2E-CB86C68B64D3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CFB93-5A03-44B6-B4A4-99300C40A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4763" y="1588"/>
            <a:ext cx="9144001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04D0-35FE-4A37-AB06-26DB375C59B1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9D57-DDE2-4B1E-815B-42625F68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83844-B1EE-4842-BDC2-9F6870075B4F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63685-6D2F-4ED0-995C-B3769003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2A9B4-D693-4976-B0C1-2967280A3D96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DB6A1-DE82-40DE-A458-36845A427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005EF-2A72-4CD7-A2ED-3C656D54A9B0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1EF6-31A4-4977-AE54-16C58397F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F6257-C7D4-43E4-B404-A48F1EEA47C5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E474B-BECA-44BF-81C1-8E9F7DA39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AD2CB-C0F1-4060-894B-09AB386FD9F5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8BF9D-3C3A-423E-91A7-4AC8BE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8F751-71EC-48B4-B332-1D1E5649C031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30625-EB41-4F27-A7BF-B66DE4550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012D-E73F-46D0-9D3B-4C9E5D182EF1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69E09-DCE6-4BEF-B3F4-B862BA434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C6C1B-207B-48A0-9251-36E1A4236046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50213-9264-4ECD-96C9-12CF7E3F1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EB7D-DA3B-4C87-B778-C76B81288CE9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7739-C2D3-4E5D-8E4D-220D79E3D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rop 5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2263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1C7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ext box crop2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797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3299" y="920499"/>
            <a:ext cx="6216073" cy="55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>
                <a:solidFill>
                  <a:srgbClr val="FF1C7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53299" y="1651001"/>
            <a:ext cx="85367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1pPr>
            <a:lvl2pPr marL="742950" indent="-285750"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rop 4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2263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C4D6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ext box crop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7975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3299" y="920499"/>
            <a:ext cx="6216073" cy="55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>
                <a:solidFill>
                  <a:srgbClr val="C4D60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53299" y="1651001"/>
            <a:ext cx="85367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1pPr>
            <a:lvl2pPr marL="742950" indent="-285750"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ight blue crop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w crop4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53299" y="920499"/>
            <a:ext cx="6216073" cy="55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>
                <a:solidFill>
                  <a:srgbClr val="54BCEB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353299" y="1651001"/>
            <a:ext cx="8536705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1pPr>
            <a:lvl2pPr marL="742950" indent="-285750">
              <a:buFont typeface="Lucida Grande"/>
              <a:buChar char="-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RWC Regular"/>
                <a:cs typeface="RWC Regular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ink crop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285" y="1853551"/>
            <a:ext cx="6597085" cy="1575228"/>
          </a:xfrm>
          <a:prstGeom prst="rect">
            <a:avLst/>
          </a:prstGeom>
        </p:spPr>
        <p:txBody>
          <a:bodyPr vert="horz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97" r:id="rId13"/>
    <p:sldLayoutId id="2147483721" r:id="rId1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defRPr sz="2400" kern="1200">
          <a:solidFill>
            <a:srgbClr val="54BCEB"/>
          </a:solidFill>
          <a:latin typeface="RWC Bold"/>
          <a:ea typeface="RWC Bold"/>
          <a:cs typeface="RWC Bold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5pPr>
      <a:lvl6pPr marL="457200" algn="l" defTabSz="457200" rtl="0" fontAlgn="base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6pPr>
      <a:lvl7pPr marL="914400" algn="l" defTabSz="457200" rtl="0" fontAlgn="base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7pPr>
      <a:lvl8pPr marL="1371600" algn="l" defTabSz="457200" rtl="0" fontAlgn="base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8pPr>
      <a:lvl9pPr marL="1828800" algn="l" defTabSz="457200" rtl="0" fontAlgn="base">
        <a:spcBef>
          <a:spcPct val="0"/>
        </a:spcBef>
        <a:spcAft>
          <a:spcPct val="0"/>
        </a:spcAft>
        <a:buFont typeface="Arial" charset="0"/>
        <a:defRPr sz="2400">
          <a:solidFill>
            <a:srgbClr val="54BCEB"/>
          </a:solidFill>
          <a:latin typeface="RWC Bold"/>
          <a:ea typeface="RWC Bold"/>
          <a:cs typeface="RWC Bold"/>
        </a:defRPr>
      </a:lvl9pPr>
    </p:titleStyle>
    <p:bodyStyle>
      <a:lvl1pPr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404040"/>
          </a:solidFill>
          <a:latin typeface="Arial"/>
          <a:ea typeface="+mn-ea"/>
          <a:cs typeface="Arial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404040"/>
          </a:solidFill>
          <a:latin typeface="Arial"/>
          <a:ea typeface="+mn-ea"/>
          <a:cs typeface="Arial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404040"/>
          </a:solidFill>
          <a:latin typeface="Arial"/>
          <a:ea typeface="+mn-ea"/>
          <a:cs typeface="Arial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404040"/>
          </a:solidFill>
          <a:latin typeface="Arial"/>
          <a:ea typeface="+mn-ea"/>
          <a:cs typeface="Arial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>
          <a:solidFill>
            <a:srgbClr val="40404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backdrop_no_event_mark1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pic>
        <p:nvPicPr>
          <p:cNvPr id="16389" name="Picture 3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50" y="0"/>
            <a:ext cx="1044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900" kern="1200">
          <a:solidFill>
            <a:srgbClr val="001738"/>
          </a:solidFill>
          <a:latin typeface="RWC Bold"/>
          <a:ea typeface="RWC Bold"/>
          <a:cs typeface="RWC Bold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RWC Regular"/>
          <a:ea typeface="RWC Regular"/>
          <a:cs typeface="RWC Regular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WC Regular"/>
          <a:ea typeface="RWC Regular"/>
          <a:cs typeface="RWC Regular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RWC Regular"/>
          <a:ea typeface="RWC Regular"/>
          <a:cs typeface="RWC Regular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RWC Regular"/>
          <a:ea typeface="RWC Regular"/>
          <a:cs typeface="RWC Regular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RWC Regular"/>
          <a:ea typeface="RWC Regular"/>
          <a:cs typeface="RWC Regular"/>
        </a:defRPr>
      </a:lvl5pPr>
      <a:lvl6pPr marL="251428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3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6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9" indent="-228571" algn="l" defTabSz="45714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7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1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4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8" algn="l" defTabSz="45714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backdrop_no_event_mark11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4" rIns="91350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0" tIns="45674" rIns="91350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pic>
        <p:nvPicPr>
          <p:cNvPr id="19461" name="Picture 3" descr="K:\RUGBY\2015\Brand\Logos\Non Commercial Marks\Tournament Organiser\RWC2015_TournamentOrganiser_End_FC_Neg\RWC2015_TournamentOrganiser_End_FC_Neg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50" y="0"/>
            <a:ext cx="10445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900" kern="1200">
          <a:solidFill>
            <a:srgbClr val="001738"/>
          </a:solidFill>
          <a:latin typeface="RWC Bold"/>
          <a:ea typeface="RWC Bold"/>
          <a:cs typeface="RWC Bold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3900">
          <a:solidFill>
            <a:srgbClr val="001738"/>
          </a:solidFill>
          <a:latin typeface="RWC Bold"/>
          <a:ea typeface="RWC Bold"/>
          <a:cs typeface="RWC Bold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RWC Regular"/>
          <a:ea typeface="RWC Regular"/>
          <a:cs typeface="RWC Regular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WC Regular"/>
          <a:ea typeface="RWC Regular"/>
          <a:cs typeface="RWC Regular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RWC Regular"/>
          <a:ea typeface="RWC Regular"/>
          <a:cs typeface="RWC Regular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RWC Regular"/>
          <a:ea typeface="RWC Regular"/>
          <a:cs typeface="RWC Regular"/>
        </a:defRPr>
      </a:lvl4pPr>
      <a:lvl5pPr marL="2054225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RWC Regular"/>
          <a:ea typeface="RWC Regular"/>
          <a:cs typeface="RWC Regular"/>
        </a:defRPr>
      </a:lvl5pPr>
      <a:lvl6pPr marL="2512114" indent="-228372" algn="l" defTabSz="4567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62" indent="-228372" algn="l" defTabSz="4567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610" indent="-228372" algn="l" defTabSz="4567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59" indent="-228372" algn="l" defTabSz="4567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8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6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4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2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39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88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35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84" algn="l" defTabSz="4567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36F57D9-4C9B-4961-8EB9-8C5C67C90F3F}" type="datetimeFigureOut">
              <a:rPr lang="en-US"/>
              <a:pPr>
                <a:defRPr/>
              </a:pPr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4D8902F-FA0E-44EC-B553-3581315F0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6" r:id="rId3"/>
    <p:sldLayoutId id="2147483705" r:id="rId4"/>
    <p:sldLayoutId id="2147483704" r:id="rId5"/>
    <p:sldLayoutId id="2147483703" r:id="rId6"/>
    <p:sldLayoutId id="2147483702" r:id="rId7"/>
    <p:sldLayoutId id="2147483701" r:id="rId8"/>
    <p:sldLayoutId id="2147483700" r:id="rId9"/>
    <p:sldLayoutId id="2147483699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5"/>
          <p:cNvSpPr>
            <a:spLocks noGrp="1"/>
          </p:cNvSpPr>
          <p:nvPr>
            <p:ph type="ctrTitle"/>
          </p:nvPr>
        </p:nvSpPr>
        <p:spPr bwMode="auto">
          <a:xfrm>
            <a:off x="292100" y="1773238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>
                <a:latin typeface="Arial" charset="0"/>
                <a:cs typeface="Arial" charset="0"/>
              </a:rPr>
              <a:t>Rugby World Cup</a:t>
            </a:r>
            <a:br>
              <a:rPr lang="en-US" sz="4400" b="1" dirty="0" smtClean="0">
                <a:latin typeface="Arial" charset="0"/>
                <a:cs typeface="Arial" charset="0"/>
              </a:rPr>
            </a:br>
            <a:r>
              <a:rPr lang="en-US" sz="4400" b="1" dirty="0" smtClean="0">
                <a:latin typeface="Arial" charset="0"/>
                <a:cs typeface="Arial" charset="0"/>
              </a:rPr>
              <a:t>2015</a:t>
            </a:r>
            <a:br>
              <a:rPr lang="en-US" sz="4400" b="1" dirty="0" smtClean="0">
                <a:latin typeface="Arial" charset="0"/>
                <a:cs typeface="Arial" charset="0"/>
              </a:rPr>
            </a:br>
            <a:r>
              <a:rPr lang="en-US" sz="4400" b="1" dirty="0" smtClean="0">
                <a:latin typeface="Arial" charset="0"/>
                <a:cs typeface="Arial" charset="0"/>
              </a:rPr>
              <a:t/>
            </a:r>
            <a:br>
              <a:rPr lang="en-US" sz="4400" b="1" dirty="0" smtClean="0">
                <a:latin typeface="Arial" charset="0"/>
                <a:cs typeface="Arial" charset="0"/>
              </a:rPr>
            </a:br>
            <a:r>
              <a:rPr lang="en-US" sz="1400" b="1" dirty="0" smtClean="0">
                <a:latin typeface="Arial" charset="0"/>
                <a:cs typeface="Arial" charset="0"/>
              </a:rPr>
              <a:t/>
            </a:r>
            <a:br>
              <a:rPr lang="en-US" sz="1400" b="1" dirty="0" smtClean="0">
                <a:latin typeface="Arial" charset="0"/>
                <a:cs typeface="Arial" charset="0"/>
              </a:rPr>
            </a:br>
            <a:r>
              <a:rPr lang="en-US" sz="1600" b="1" dirty="0" smtClean="0">
                <a:latin typeface="Arial" charset="0"/>
                <a:cs typeface="Arial" charset="0"/>
              </a:rPr>
              <a:t>Pauline Freestone,</a:t>
            </a:r>
            <a:br>
              <a:rPr lang="en-US" sz="1600" b="1" dirty="0" smtClean="0">
                <a:latin typeface="Arial" charset="0"/>
                <a:cs typeface="Arial" charset="0"/>
              </a:rPr>
            </a:br>
            <a:r>
              <a:rPr lang="en-US" sz="1600" b="1" dirty="0" smtClean="0">
                <a:latin typeface="Arial" charset="0"/>
                <a:cs typeface="Arial" charset="0"/>
              </a:rPr>
              <a:t>Rugby World Cup Project Officer</a:t>
            </a:r>
            <a:br>
              <a:rPr lang="en-US" sz="1600" b="1" dirty="0" smtClean="0">
                <a:latin typeface="Arial" charset="0"/>
                <a:cs typeface="Arial" charset="0"/>
              </a:rPr>
            </a:br>
            <a:endParaRPr lang="en-US" sz="1600" b="1" dirty="0" smtClean="0">
              <a:latin typeface="Arial" charset="0"/>
              <a:cs typeface="Arial" charset="0"/>
            </a:endParaRPr>
          </a:p>
        </p:txBody>
      </p:sp>
      <p:pic>
        <p:nvPicPr>
          <p:cNvPr id="36866" name="Picture 4" descr="BHCC New Logo White (transparent back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8638" y="5603875"/>
            <a:ext cx="14398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ER2015_Slide4.jpg"/>
          <p:cNvPicPr>
            <a:picLocks noChangeAspect="1"/>
          </p:cNvPicPr>
          <p:nvPr/>
        </p:nvPicPr>
        <p:blipFill>
          <a:blip r:embed="rId3"/>
          <a:srcRect l="25002" r="-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Title 7"/>
          <p:cNvSpPr>
            <a:spLocks noGrp="1"/>
          </p:cNvSpPr>
          <p:nvPr>
            <p:ph type="title"/>
          </p:nvPr>
        </p:nvSpPr>
        <p:spPr>
          <a:xfrm>
            <a:off x="323850" y="836613"/>
            <a:ext cx="8496300" cy="581025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cs typeface="Arial" charset="0"/>
              </a:rPr>
              <a:t>Agenda</a:t>
            </a:r>
          </a:p>
        </p:txBody>
      </p:sp>
      <p:sp>
        <p:nvSpPr>
          <p:cNvPr id="57347" name="Title 7"/>
          <p:cNvSpPr txBox="1">
            <a:spLocks/>
          </p:cNvSpPr>
          <p:nvPr/>
        </p:nvSpPr>
        <p:spPr bwMode="auto">
          <a:xfrm>
            <a:off x="323850" y="3429000"/>
            <a:ext cx="8496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4" rIns="91350" bIns="45674" anchor="ctr"/>
          <a:lstStyle/>
          <a:p>
            <a:pPr defTabSz="455613"/>
            <a:r>
              <a:rPr lang="en-US" sz="4000">
                <a:solidFill>
                  <a:schemeClr val="bg1"/>
                </a:solidFill>
                <a:latin typeface="RWC Bold"/>
                <a:cs typeface="Arial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346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G:\ER2015\005 - Communications\Photos\2013\National launch 020513\sli_er2015_venues_vision_0513_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4325" y="2473325"/>
            <a:ext cx="227488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C:\Users\BryanC\AppData\Local\Microsoft\Windows\Temporary Internet Files\Content.IE5\2FP1G44A\1175084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700" y="3770313"/>
            <a:ext cx="29495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itle 1"/>
          <p:cNvSpPr>
            <a:spLocks noGrp="1"/>
          </p:cNvSpPr>
          <p:nvPr>
            <p:ph type="title" idx="4294967295"/>
          </p:nvPr>
        </p:nvSpPr>
        <p:spPr>
          <a:xfrm>
            <a:off x="6350" y="854075"/>
            <a:ext cx="5400675" cy="557213"/>
          </a:xfrm>
        </p:spPr>
        <p:txBody>
          <a:bodyPr/>
          <a:lstStyle/>
          <a:p>
            <a:pPr eaLnBrk="1" hangingPunct="1"/>
            <a:r>
              <a:rPr lang="en-GB" sz="2600" b="1" dirty="0" smtClean="0">
                <a:solidFill>
                  <a:schemeClr val="tx2"/>
                </a:solidFill>
              </a:rPr>
              <a:t>The tournament in Brighton</a:t>
            </a:r>
          </a:p>
        </p:txBody>
      </p:sp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387350" y="1514475"/>
            <a:ext cx="4329113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endParaRPr lang="en-GB" sz="2000" dirty="0" smtClean="0">
              <a:solidFill>
                <a:schemeClr val="tx2"/>
              </a:solidFill>
              <a:cs typeface="Arial" charset="0"/>
            </a:endParaRP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Saturday 19 September 2015 – South Africa v Japan, Brighton Community Stadium 16.45pm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endParaRPr lang="en-GB" sz="2000" dirty="0" smtClean="0">
              <a:solidFill>
                <a:schemeClr val="tx2"/>
              </a:solidFill>
              <a:cs typeface="Arial" charset="0"/>
            </a:endParaRP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Sunday 20 September 2015 – Samoa v USA, Brighton Community Stadium 12 noon</a:t>
            </a:r>
            <a:endParaRPr lang="en-GB" sz="2000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38918" name="Picture 11" descr="G:\ER2015\005 - Communications\Photos\2013\Regional venue and city photos 020513\From Twitter\Manchester City via mcf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8563" y="5091113"/>
            <a:ext cx="1655762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3" descr="C:\Users\BryanC\AppData\Local\Microsoft\Windows\Temporary Internet Files\Content.IE5\R83XI1UQ\1300104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778125"/>
            <a:ext cx="2308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Users\BryanC\AppData\Local\Microsoft\Windows\Temporary Internet Files\Content.IE5\R83XI1UQ\11410884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2088" y="1090613"/>
            <a:ext cx="3024187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4" y="5091113"/>
            <a:ext cx="1911252" cy="121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2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2"/>
          <p:cNvPicPr>
            <a:picLocks noChangeAspect="1"/>
          </p:cNvPicPr>
          <p:nvPr/>
        </p:nvPicPr>
        <p:blipFill>
          <a:blip r:embed="rId3"/>
          <a:srcRect r="7903"/>
          <a:stretch>
            <a:fillRect/>
          </a:stretch>
        </p:blipFill>
        <p:spPr bwMode="auto">
          <a:xfrm>
            <a:off x="5591175" y="-12700"/>
            <a:ext cx="3552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244475" y="393700"/>
            <a:ext cx="7578725" cy="95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5" tIns="45688" rIns="91375" bIns="45688">
            <a:spAutoFit/>
          </a:bodyPr>
          <a:lstStyle/>
          <a:p>
            <a:pPr>
              <a:lnSpc>
                <a:spcPct val="70000"/>
              </a:lnSpc>
            </a:pPr>
            <a:r>
              <a:rPr lang="en-GB" sz="4000" dirty="0" smtClean="0">
                <a:solidFill>
                  <a:srgbClr val="E31C79"/>
                </a:solidFill>
                <a:latin typeface="RWC Heavy"/>
                <a:ea typeface="RWC Heavy"/>
                <a:cs typeface="RWC Heavy"/>
              </a:rPr>
              <a:t>England 2015 Aims of City Delivery</a:t>
            </a:r>
            <a:endParaRPr lang="en-GB" sz="4000" dirty="0">
              <a:solidFill>
                <a:srgbClr val="E31C79"/>
              </a:solidFill>
              <a:latin typeface="RWC Heavy"/>
              <a:ea typeface="RWC Heavy"/>
              <a:cs typeface="RWC Heavy"/>
            </a:endParaRPr>
          </a:p>
        </p:txBody>
      </p:sp>
      <p:sp>
        <p:nvSpPr>
          <p:cNvPr id="53252" name="Content Placeholder 2"/>
          <p:cNvSpPr>
            <a:spLocks noGrp="1"/>
          </p:cNvSpPr>
          <p:nvPr>
            <p:ph idx="1"/>
          </p:nvPr>
        </p:nvSpPr>
        <p:spPr>
          <a:xfrm>
            <a:off x="244475" y="1570038"/>
            <a:ext cx="5949950" cy="53879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Exceptional fan experience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Build excitement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National tournament, local flavour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Inward investment – tourism/events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32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Legacy for Rugby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 idx="4294967295"/>
          </p:nvPr>
        </p:nvSpPr>
        <p:spPr>
          <a:xfrm>
            <a:off x="323849" y="765175"/>
            <a:ext cx="8220075" cy="557213"/>
          </a:xfrm>
        </p:spPr>
        <p:txBody>
          <a:bodyPr/>
          <a:lstStyle/>
          <a:p>
            <a:pPr algn="l" eaLnBrk="1" hangingPunct="1"/>
            <a:r>
              <a:rPr lang="en-GB" sz="3600" b="1" dirty="0" err="1" smtClean="0">
                <a:solidFill>
                  <a:schemeClr val="tx2"/>
                </a:solidFill>
              </a:rPr>
              <a:t>Fanzone</a:t>
            </a:r>
            <a:endParaRPr lang="en-GB" sz="3600" b="1" dirty="0" smtClean="0">
              <a:solidFill>
                <a:schemeClr val="tx2"/>
              </a:solidFill>
            </a:endParaRPr>
          </a:p>
        </p:txBody>
      </p:sp>
      <p:pic>
        <p:nvPicPr>
          <p:cNvPr id="55300" name="Picture 3" descr="C:\Users\BryanC\AppData\Local\Microsoft\Windows\Temporary Internet Files\Content.IE5\AK926DJY\145306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597" y="2384699"/>
            <a:ext cx="168275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387349" y="1484313"/>
            <a:ext cx="647382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Brighton </a:t>
            </a:r>
            <a:r>
              <a:rPr lang="en-GB" sz="2800" dirty="0"/>
              <a:t>B</a:t>
            </a:r>
            <a:r>
              <a:rPr lang="en-GB" sz="2800" dirty="0" smtClean="0"/>
              <a:t>each </a:t>
            </a:r>
            <a:r>
              <a:rPr lang="en-GB" sz="2800" dirty="0"/>
              <a:t>at Madeira Drive, </a:t>
            </a:r>
            <a:endParaRPr lang="en-GB" sz="2800" dirty="0" smtClean="0"/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free </a:t>
            </a:r>
            <a:r>
              <a:rPr lang="en-GB" sz="2800" dirty="0"/>
              <a:t>to enter </a:t>
            </a:r>
            <a:endParaRPr lang="en-GB" sz="2800" dirty="0" smtClean="0"/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Capacity 10,000</a:t>
            </a: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Big screen and catering</a:t>
            </a: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Sponsor Activations</a:t>
            </a: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800" dirty="0" smtClean="0"/>
              <a:t>RFU Activation</a:t>
            </a:r>
            <a:endParaRPr lang="en-GB" sz="2800" dirty="0"/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GB" sz="2800" dirty="0" smtClean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55303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3025" y="4869160"/>
            <a:ext cx="175418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0271" y="3532462"/>
            <a:ext cx="18700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2"/>
          <p:cNvPicPr>
            <a:picLocks noChangeAspect="1"/>
          </p:cNvPicPr>
          <p:nvPr/>
        </p:nvPicPr>
        <p:blipFill>
          <a:blip r:embed="rId6"/>
          <a:srcRect t="12639" b="11008"/>
          <a:stretch>
            <a:fillRect/>
          </a:stretch>
        </p:blipFill>
        <p:spPr bwMode="auto">
          <a:xfrm>
            <a:off x="6861175" y="1462361"/>
            <a:ext cx="17907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S:\Leisure &amp; Culture\Sport\RWC 2015\Fanzone\Brighton Big Screen\Screen S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47" y="2371753"/>
            <a:ext cx="1564871" cy="117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1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175" y="-1270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4"/>
          <p:cNvPicPr>
            <a:picLocks noChangeAspect="1"/>
          </p:cNvPicPr>
          <p:nvPr/>
        </p:nvPicPr>
        <p:blipFill>
          <a:blip r:embed="rId4"/>
          <a:srcRect l="41183" r="8878"/>
          <a:stretch>
            <a:fillRect/>
          </a:stretch>
        </p:blipFill>
        <p:spPr bwMode="auto">
          <a:xfrm>
            <a:off x="5591175" y="-7938"/>
            <a:ext cx="38576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244475" y="393700"/>
            <a:ext cx="7578725" cy="51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5" tIns="45688" rIns="91375" bIns="45688">
            <a:spAutoFit/>
          </a:bodyPr>
          <a:lstStyle/>
          <a:p>
            <a:pPr>
              <a:lnSpc>
                <a:spcPct val="70000"/>
              </a:lnSpc>
            </a:pPr>
            <a:r>
              <a:rPr lang="en-GB" sz="3800" dirty="0" err="1" smtClean="0">
                <a:solidFill>
                  <a:srgbClr val="E31C79"/>
                </a:solidFill>
                <a:latin typeface="RWC Bold"/>
                <a:ea typeface="RWC Heavy"/>
                <a:cs typeface="RWC Heavy"/>
              </a:rPr>
              <a:t>Fanzone</a:t>
            </a:r>
            <a:r>
              <a:rPr lang="en-GB" sz="3800" dirty="0" smtClean="0">
                <a:solidFill>
                  <a:srgbClr val="E31C79"/>
                </a:solidFill>
                <a:latin typeface="RWC Heavy"/>
                <a:ea typeface="RWC Heavy"/>
                <a:cs typeface="RWC Heavy"/>
              </a:rPr>
              <a:t> </a:t>
            </a:r>
            <a:endParaRPr lang="en-GB" sz="3800" dirty="0">
              <a:solidFill>
                <a:srgbClr val="E31C79"/>
              </a:solidFill>
              <a:latin typeface="RWC Heavy"/>
              <a:ea typeface="RWC Heavy"/>
              <a:cs typeface="RWC Heavy"/>
            </a:endParaRPr>
          </a:p>
        </p:txBody>
      </p:sp>
      <p:sp>
        <p:nvSpPr>
          <p:cNvPr id="55301" name="Content Placeholder 2"/>
          <p:cNvSpPr>
            <a:spLocks noGrp="1"/>
          </p:cNvSpPr>
          <p:nvPr>
            <p:ph idx="1"/>
          </p:nvPr>
        </p:nvSpPr>
        <p:spPr>
          <a:xfrm>
            <a:off x="244475" y="1124744"/>
            <a:ext cx="5775325" cy="5520531"/>
          </a:xfrm>
        </p:spPr>
        <p:txBody>
          <a:bodyPr/>
          <a:lstStyle/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18 September 4 - 11pm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7pm Tournament Opening Ceremony 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8pm England 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Fiji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19 September 11am – 11pm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Noon Tonga v Georgia 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2.30pm Ireland 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4.45pm South Africa 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8pm France v Italy 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 20 September 11am – 11pm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Noon Samoa 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4.45pm Australia v Fiji </a:t>
            </a: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None/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8pm France v 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spcAft>
                <a:spcPts val="1200"/>
              </a:spcAft>
              <a:buFont typeface="Arial" charset="0"/>
              <a:buNone/>
            </a:pPr>
            <a:endParaRPr lang="en-GB" sz="1000" dirty="0" smtClean="0">
              <a:solidFill>
                <a:schemeClr val="bg1"/>
              </a:solidFill>
              <a:latin typeface="RWC Heavy Italic"/>
            </a:endParaRPr>
          </a:p>
        </p:txBody>
      </p:sp>
    </p:spTree>
    <p:extLst>
      <p:ext uri="{BB962C8B-B14F-4D97-AF65-F5344CB8AC3E}">
        <p14:creationId xmlns:p14="http://schemas.microsoft.com/office/powerpoint/2010/main" val="3481134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 idx="4294967295"/>
          </p:nvPr>
        </p:nvSpPr>
        <p:spPr>
          <a:xfrm>
            <a:off x="323850" y="765175"/>
            <a:ext cx="8280598" cy="557213"/>
          </a:xfrm>
        </p:spPr>
        <p:txBody>
          <a:bodyPr/>
          <a:lstStyle/>
          <a:p>
            <a:pPr algn="l" eaLnBrk="1" hangingPunct="1"/>
            <a:r>
              <a:rPr lang="en-GB" sz="3600" b="1" dirty="0" smtClean="0">
                <a:solidFill>
                  <a:schemeClr val="tx2"/>
                </a:solidFill>
              </a:rPr>
              <a:t>City Dressing</a:t>
            </a:r>
          </a:p>
        </p:txBody>
      </p:sp>
      <p:sp>
        <p:nvSpPr>
          <p:cNvPr id="55302" name="TextBox 8"/>
          <p:cNvSpPr txBox="1">
            <a:spLocks noChangeArrowheads="1"/>
          </p:cNvSpPr>
          <p:nvPr/>
        </p:nvSpPr>
        <p:spPr bwMode="auto">
          <a:xfrm>
            <a:off x="387350" y="1484313"/>
            <a:ext cx="8217098" cy="40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400" dirty="0" smtClean="0">
                <a:solidFill>
                  <a:schemeClr val="tx2"/>
                </a:solidFill>
                <a:cs typeface="Arial" charset="0"/>
              </a:rPr>
              <a:t>Mix of ER2015 dressing and bespoke creative installations</a:t>
            </a:r>
            <a:endParaRPr lang="en-GB" sz="2400" dirty="0">
              <a:solidFill>
                <a:schemeClr val="tx2"/>
              </a:solidFill>
              <a:cs typeface="Arial" charset="0"/>
            </a:endParaRP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400" dirty="0" smtClean="0">
                <a:solidFill>
                  <a:schemeClr val="tx2"/>
                </a:solidFill>
                <a:cs typeface="Arial" charset="0"/>
              </a:rPr>
              <a:t>Brighton Station</a:t>
            </a: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400" dirty="0" smtClean="0">
                <a:solidFill>
                  <a:schemeClr val="tx2"/>
                </a:solidFill>
                <a:cs typeface="Arial" charset="0"/>
              </a:rPr>
              <a:t>Walking Route</a:t>
            </a: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GB" sz="2400" dirty="0" err="1" smtClean="0">
                <a:solidFill>
                  <a:schemeClr val="tx2"/>
                </a:solidFill>
                <a:cs typeface="Arial" charset="0"/>
              </a:rPr>
              <a:t>Fanzone</a:t>
            </a:r>
            <a:endParaRPr lang="en-GB" sz="2400" dirty="0" smtClean="0">
              <a:solidFill>
                <a:schemeClr val="tx2"/>
              </a:solidFill>
              <a:cs typeface="Arial" charset="0"/>
            </a:endParaRPr>
          </a:p>
          <a:p>
            <a:pPr marL="285750" indent="-285750">
              <a:spcBef>
                <a:spcPts val="100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GB" sz="2400" dirty="0" smtClean="0">
              <a:solidFill>
                <a:schemeClr val="tx2"/>
              </a:solidFill>
              <a:cs typeface="Arial" charset="0"/>
            </a:endParaRPr>
          </a:p>
          <a:p>
            <a:pPr>
              <a:spcBef>
                <a:spcPts val="1000"/>
              </a:spcBef>
              <a:spcAft>
                <a:spcPts val="1200"/>
              </a:spcAft>
            </a:pPr>
            <a:endParaRPr lang="en-GB" sz="2400" dirty="0" smtClean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49885"/>
            <a:ext cx="1960245" cy="194500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2405" r="39370" b="45169"/>
          <a:stretch/>
        </p:blipFill>
        <p:spPr bwMode="auto">
          <a:xfrm>
            <a:off x="3238004" y="2057896"/>
            <a:ext cx="3469640" cy="1955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t="39701" r="41377" b="51778"/>
          <a:stretch/>
        </p:blipFill>
        <p:spPr bwMode="auto">
          <a:xfrm>
            <a:off x="336505" y="4332099"/>
            <a:ext cx="5734685" cy="1789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44" y="3625196"/>
            <a:ext cx="20097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4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itle 1"/>
          <p:cNvSpPr>
            <a:spLocks noGrp="1"/>
          </p:cNvSpPr>
          <p:nvPr>
            <p:ph type="title" idx="4294967295"/>
          </p:nvPr>
        </p:nvSpPr>
        <p:spPr>
          <a:xfrm>
            <a:off x="6350" y="854075"/>
            <a:ext cx="5400675" cy="557213"/>
          </a:xfrm>
        </p:spPr>
        <p:txBody>
          <a:bodyPr/>
          <a:lstStyle/>
          <a:p>
            <a:pPr eaLnBrk="1" hangingPunct="1"/>
            <a:r>
              <a:rPr lang="en-GB" sz="2600" b="1" dirty="0" smtClean="0">
                <a:solidFill>
                  <a:schemeClr val="tx2"/>
                </a:solidFill>
              </a:rPr>
              <a:t>Get Involved! Festival of Rugby</a:t>
            </a:r>
          </a:p>
        </p:txBody>
      </p:sp>
      <p:sp>
        <p:nvSpPr>
          <p:cNvPr id="38917" name="TextBox 3"/>
          <p:cNvSpPr txBox="1">
            <a:spLocks noChangeArrowheads="1"/>
          </p:cNvSpPr>
          <p:nvPr/>
        </p:nvSpPr>
        <p:spPr bwMode="auto">
          <a:xfrm>
            <a:off x="387350" y="1514475"/>
            <a:ext cx="4329113" cy="314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 err="1" smtClean="0">
                <a:solidFill>
                  <a:schemeClr val="tx2"/>
                </a:solidFill>
                <a:cs typeface="Arial" charset="0"/>
              </a:rPr>
              <a:t>TakePart</a:t>
            </a: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 – 20 June, Preston Park</a:t>
            </a: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b="1" dirty="0" smtClean="0">
                <a:solidFill>
                  <a:schemeClr val="tx2"/>
                </a:solidFill>
                <a:cs typeface="Arial" charset="0"/>
              </a:rPr>
              <a:t>The Costume Games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The </a:t>
            </a:r>
            <a:r>
              <a:rPr lang="en-GB" sz="2000" dirty="0">
                <a:solidFill>
                  <a:schemeClr val="tx2"/>
                </a:solidFill>
                <a:cs typeface="Arial" charset="0"/>
              </a:rPr>
              <a:t>Cosplay </a:t>
            </a: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Carnival       </a:t>
            </a:r>
            <a:endParaRPr lang="en-GB" sz="2000" dirty="0">
              <a:solidFill>
                <a:schemeClr val="tx2"/>
              </a:solidFill>
              <a:cs typeface="Arial" charset="0"/>
            </a:endParaRP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Superheroes </a:t>
            </a:r>
            <a:r>
              <a:rPr lang="en-GB" sz="2000" dirty="0">
                <a:solidFill>
                  <a:schemeClr val="tx2"/>
                </a:solidFill>
                <a:cs typeface="Arial" charset="0"/>
              </a:rPr>
              <a:t>Music </a:t>
            </a:r>
          </a:p>
          <a:p>
            <a:pPr>
              <a:spcBef>
                <a:spcPts val="8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Artists </a:t>
            </a:r>
            <a:r>
              <a:rPr lang="en-GB" sz="2000" dirty="0">
                <a:solidFill>
                  <a:schemeClr val="tx2"/>
                </a:solidFill>
                <a:cs typeface="Arial" charset="0"/>
              </a:rPr>
              <a:t>in Residence </a:t>
            </a:r>
            <a:endParaRPr lang="en-GB" sz="2000" dirty="0" smtClean="0">
              <a:solidFill>
                <a:schemeClr val="tx2"/>
              </a:solidFill>
              <a:cs typeface="Arial" charset="0"/>
            </a:endParaRPr>
          </a:p>
          <a:p>
            <a:pPr marL="285750" indent="-285750">
              <a:spcBef>
                <a:spcPts val="8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 smtClean="0">
                <a:solidFill>
                  <a:schemeClr val="tx2"/>
                </a:solidFill>
                <a:cs typeface="Arial" charset="0"/>
              </a:rPr>
              <a:t>Create your own Festival of Rugby Event</a:t>
            </a:r>
            <a:endParaRPr lang="en-GB" sz="2000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64" y="2160607"/>
            <a:ext cx="1714500" cy="2413635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25" y="4009588"/>
            <a:ext cx="2147054" cy="1943100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854075"/>
            <a:ext cx="2565464" cy="1782837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2050" name="Picture 2" descr="TAKEPART Logo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06" y="4369393"/>
            <a:ext cx="2010529" cy="20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5"/>
          <p:cNvSpPr>
            <a:spLocks noGrp="1"/>
          </p:cNvSpPr>
          <p:nvPr>
            <p:ph type="ctrTitle"/>
          </p:nvPr>
        </p:nvSpPr>
        <p:spPr bwMode="auto">
          <a:xfrm>
            <a:off x="292100" y="1773238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ts val="1000"/>
              </a:spcBef>
              <a:spcAft>
                <a:spcPts val="1200"/>
              </a:spcAft>
            </a:pPr>
            <a:r>
              <a:rPr lang="en-US" sz="4000" b="1" dirty="0" smtClean="0">
                <a:latin typeface="Arial" charset="0"/>
                <a:cs typeface="Arial" charset="0"/>
              </a:rPr>
              <a:t>Team Bases</a:t>
            </a:r>
            <a:br>
              <a:rPr lang="en-US" sz="4000" b="1" dirty="0" smtClean="0">
                <a:latin typeface="Arial" charset="0"/>
                <a:cs typeface="Arial" charset="0"/>
              </a:rPr>
            </a:br>
            <a:r>
              <a:rPr lang="en-US" sz="4400" b="1" dirty="0" smtClean="0">
                <a:latin typeface="Arial" charset="0"/>
                <a:cs typeface="Arial" charset="0"/>
              </a:rPr>
              <a:t/>
            </a:r>
            <a:br>
              <a:rPr lang="en-US" sz="4400" b="1" dirty="0" smtClean="0">
                <a:latin typeface="Arial" charset="0"/>
                <a:cs typeface="Arial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Brighton - Samoa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Brighton College - Japan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Community/schools activity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Welcome ceremonies</a:t>
            </a:r>
            <a:r>
              <a:rPr lang="en-GB" sz="4400" dirty="0">
                <a:solidFill>
                  <a:schemeClr val="tx2"/>
                </a:solidFill>
                <a:cs typeface="Arial" charset="0"/>
              </a:rPr>
              <a:t/>
            </a:r>
            <a:br>
              <a:rPr lang="en-GB" sz="4400" dirty="0">
                <a:solidFill>
                  <a:schemeClr val="tx2"/>
                </a:solidFill>
                <a:cs typeface="Arial" charset="0"/>
              </a:rPr>
            </a:br>
            <a:r>
              <a:rPr lang="en-US" sz="4400" b="1" dirty="0" smtClean="0">
                <a:latin typeface="Arial" charset="0"/>
                <a:cs typeface="Arial" charset="0"/>
              </a:rPr>
              <a:t/>
            </a:r>
            <a:br>
              <a:rPr lang="en-US" sz="4400" b="1" dirty="0" smtClean="0">
                <a:latin typeface="Arial" charset="0"/>
                <a:cs typeface="Arial" charset="0"/>
              </a:rPr>
            </a:br>
            <a:r>
              <a:rPr lang="en-US" sz="1400" b="1" dirty="0" smtClean="0">
                <a:latin typeface="Arial" charset="0"/>
                <a:cs typeface="Arial" charset="0"/>
              </a:rPr>
              <a:t/>
            </a:r>
            <a:br>
              <a:rPr lang="en-US" sz="1400" b="1" dirty="0" smtClean="0">
                <a:latin typeface="Arial" charset="0"/>
                <a:cs typeface="Arial" charset="0"/>
              </a:rPr>
            </a:br>
            <a:r>
              <a:rPr lang="en-US" sz="1600" b="1" dirty="0" smtClean="0">
                <a:latin typeface="Arial" charset="0"/>
                <a:cs typeface="Arial" charset="0"/>
              </a:rPr>
              <a:t/>
            </a:r>
            <a:br>
              <a:rPr lang="en-US" sz="1600" b="1" dirty="0" smtClean="0">
                <a:latin typeface="Arial" charset="0"/>
                <a:cs typeface="Arial" charset="0"/>
              </a:rPr>
            </a:br>
            <a:endParaRPr lang="en-US" sz="1600" b="1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3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mearl\Downloads\4508017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286376" y="5233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44416" y="393577"/>
            <a:ext cx="6581686" cy="488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en-GB" sz="3600" dirty="0" smtClean="0">
                <a:solidFill>
                  <a:srgbClr val="FF1C79"/>
                </a:solidFill>
              </a:rPr>
              <a:t>Trophy Tour</a:t>
            </a:r>
            <a:endParaRPr lang="en-GB" sz="3600" dirty="0" smtClean="0">
              <a:solidFill>
                <a:srgbClr val="E31C79"/>
              </a:solidFill>
              <a:latin typeface="RWC Heavy"/>
              <a:cs typeface="RWC Heavy"/>
            </a:endParaRPr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44415" y="1257298"/>
            <a:ext cx="5178190" cy="5464177"/>
          </a:xfrm>
        </p:spPr>
        <p:txBody>
          <a:bodyPr>
            <a:normAutofit fontScale="32500" lnSpcReduction="20000"/>
          </a:bodyPr>
          <a:lstStyle/>
          <a:p>
            <a:pPr lvl="0"/>
            <a:r>
              <a:rPr lang="en-GB" dirty="0"/>
              <a:t>100 day continuous Tour</a:t>
            </a:r>
          </a:p>
          <a:p>
            <a:r>
              <a:rPr lang="en-GB" sz="8600" dirty="0" smtClean="0">
                <a:solidFill>
                  <a:schemeClr val="bg1"/>
                </a:solidFill>
              </a:rPr>
              <a:t>31 </a:t>
            </a:r>
            <a:r>
              <a:rPr lang="en-GB" sz="8600" dirty="0">
                <a:solidFill>
                  <a:schemeClr val="bg1"/>
                </a:solidFill>
              </a:rPr>
              <a:t>August &amp; 1 September</a:t>
            </a:r>
          </a:p>
          <a:p>
            <a:r>
              <a:rPr lang="en-GB" sz="8600" dirty="0">
                <a:solidFill>
                  <a:schemeClr val="bg1"/>
                </a:solidFill>
              </a:rPr>
              <a:t>Devil’s Dyke</a:t>
            </a:r>
          </a:p>
          <a:p>
            <a:r>
              <a:rPr lang="en-GB" sz="8600" dirty="0">
                <a:solidFill>
                  <a:schemeClr val="bg1"/>
                </a:solidFill>
              </a:rPr>
              <a:t>Community </a:t>
            </a:r>
            <a:r>
              <a:rPr lang="en-GB" sz="8600" dirty="0" smtClean="0">
                <a:solidFill>
                  <a:schemeClr val="bg1"/>
                </a:solidFill>
              </a:rPr>
              <a:t>Stadium</a:t>
            </a:r>
          </a:p>
          <a:p>
            <a:r>
              <a:rPr lang="en-GB" sz="8600" dirty="0" smtClean="0">
                <a:solidFill>
                  <a:schemeClr val="bg1"/>
                </a:solidFill>
              </a:rPr>
              <a:t>Brighton Museum</a:t>
            </a:r>
            <a:endParaRPr lang="en-GB" sz="8600" dirty="0">
              <a:solidFill>
                <a:schemeClr val="bg1"/>
              </a:solidFill>
            </a:endParaRPr>
          </a:p>
          <a:p>
            <a:r>
              <a:rPr lang="en-GB" sz="8600" dirty="0">
                <a:solidFill>
                  <a:schemeClr val="bg1"/>
                </a:solidFill>
              </a:rPr>
              <a:t>Beach Rugby </a:t>
            </a:r>
          </a:p>
          <a:p>
            <a:r>
              <a:rPr lang="en-GB" sz="8600" dirty="0">
                <a:solidFill>
                  <a:schemeClr val="bg1"/>
                </a:solidFill>
              </a:rPr>
              <a:t>Team Bases - University of Brighton &amp; Brighton </a:t>
            </a:r>
            <a:r>
              <a:rPr lang="en-GB" sz="8600" dirty="0" smtClean="0">
                <a:solidFill>
                  <a:schemeClr val="bg1"/>
                </a:solidFill>
              </a:rPr>
              <a:t>College</a:t>
            </a:r>
            <a:endParaRPr lang="en-GB" sz="8600" dirty="0">
              <a:solidFill>
                <a:schemeClr val="bg1"/>
              </a:solidFill>
            </a:endParaRPr>
          </a:p>
          <a:p>
            <a:r>
              <a:rPr lang="en-GB" sz="8600" dirty="0">
                <a:solidFill>
                  <a:schemeClr val="bg1"/>
                </a:solidFill>
              </a:rPr>
              <a:t>Rugby Wheels</a:t>
            </a:r>
          </a:p>
          <a:p>
            <a:r>
              <a:rPr lang="en-GB" sz="8600" dirty="0">
                <a:solidFill>
                  <a:schemeClr val="bg1"/>
                </a:solidFill>
              </a:rPr>
              <a:t>Iconic photo </a:t>
            </a:r>
            <a:r>
              <a:rPr lang="en-GB" sz="8600" dirty="0" smtClean="0">
                <a:solidFill>
                  <a:schemeClr val="bg1"/>
                </a:solidFill>
              </a:rPr>
              <a:t>shoots</a:t>
            </a:r>
            <a:endParaRPr lang="en-GB" sz="8600" dirty="0">
              <a:solidFill>
                <a:schemeClr val="bg1"/>
              </a:solidFill>
            </a:endParaRPr>
          </a:p>
          <a:p>
            <a:r>
              <a:rPr lang="en-GB" sz="8600" dirty="0">
                <a:solidFill>
                  <a:schemeClr val="bg1"/>
                </a:solidFill>
              </a:rPr>
              <a:t>ER2015 Activations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9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marL="0" algn="ctr">
          <a:defRPr sz="1600" dirty="0">
            <a:solidFill>
              <a:schemeClr val="bg1"/>
            </a:solidFill>
            <a:latin typeface="RWC Bold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ER2015 Blue (General)">
  <a:themeElements>
    <a:clrScheme name="RWC">
      <a:dk1>
        <a:sysClr val="windowText" lastClr="000000"/>
      </a:dk1>
      <a:lt1>
        <a:sysClr val="window" lastClr="FFFFFF"/>
      </a:lt1>
      <a:dk2>
        <a:srgbClr val="001738"/>
      </a:dk2>
      <a:lt2>
        <a:srgbClr val="E2DDCB"/>
      </a:lt2>
      <a:accent1>
        <a:srgbClr val="62B5E5"/>
      </a:accent1>
      <a:accent2>
        <a:srgbClr val="C4D600"/>
      </a:accent2>
      <a:accent3>
        <a:srgbClr val="E31C79"/>
      </a:accent3>
      <a:accent4>
        <a:srgbClr val="F6BE00"/>
      </a:accent4>
      <a:accent5>
        <a:srgbClr val="8D9092"/>
      </a:accent5>
      <a:accent6>
        <a:srgbClr val="95694C"/>
      </a:accent6>
      <a:hlink>
        <a:srgbClr val="84764D"/>
      </a:hlink>
      <a:folHlink>
        <a:srgbClr val="004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32724</TotalTime>
  <Words>226</Words>
  <Application>Microsoft Office PowerPoint</Application>
  <PresentationFormat>On-screen Show (4:3)</PresentationFormat>
  <Paragraphs>67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Office Theme</vt:lpstr>
      <vt:lpstr>3_Office Theme</vt:lpstr>
      <vt:lpstr>4_Office Theme</vt:lpstr>
      <vt:lpstr>ER2015 Blue (General)</vt:lpstr>
      <vt:lpstr>Rugby World Cup 2015   Pauline Freestone, Rugby World Cup Project Officer </vt:lpstr>
      <vt:lpstr>The tournament in Brighton</vt:lpstr>
      <vt:lpstr>PowerPoint Presentation</vt:lpstr>
      <vt:lpstr>Fanzone</vt:lpstr>
      <vt:lpstr>PowerPoint Presentation</vt:lpstr>
      <vt:lpstr>City Dressing</vt:lpstr>
      <vt:lpstr>Get Involved! Festival of Rugby</vt:lpstr>
      <vt:lpstr>Team Bases  University of Brighton - Samoa  Brighton College - Japan Community/schools activity Welcome ceremonies    </vt:lpstr>
      <vt:lpstr>PowerPoint Presentation</vt:lpstr>
      <vt:lpstr>Agenda</vt:lpstr>
    </vt:vector>
  </TitlesOfParts>
  <Company>IMG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IMG</dc:creator>
  <cp:lastModifiedBy>allan</cp:lastModifiedBy>
  <cp:revision>600</cp:revision>
  <cp:lastPrinted>2013-02-25T15:58:53Z</cp:lastPrinted>
  <dcterms:created xsi:type="dcterms:W3CDTF">2012-04-10T15:13:45Z</dcterms:created>
  <dcterms:modified xsi:type="dcterms:W3CDTF">2015-03-17T14:51:08Z</dcterms:modified>
</cp:coreProperties>
</file>