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2" r:id="rId7"/>
    <p:sldId id="268" r:id="rId8"/>
    <p:sldId id="261" r:id="rId9"/>
    <p:sldId id="266" r:id="rId10"/>
    <p:sldId id="265" r:id="rId11"/>
    <p:sldId id="263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4854-4F2E-7944-965A-9B5C4F683F52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0401F-B88E-1A4C-95A6-C3E66B726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Have students use circle map to write a paragraph on Jonathan Edwards.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DB00FD-12EC-1E40-81CB-78650FA05617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10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0B53-D77A-5A45-89D7-C1940CCE757B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42BE-8D86-F147-94A6-53117C167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history.com/topics/manifest-destin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5923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650" y="5933248"/>
            <a:ext cx="8575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Light"/>
                <a:cs typeface="Helvetica Neue Light"/>
              </a:rPr>
              <a:t>The Birth of the Mexican American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dirty="0" smtClean="0">
                <a:latin typeface="Helvetica Neue"/>
                <a:ea typeface="ＭＳ Ｐゴシック" pitchFamily="-65" charset="-128"/>
                <a:cs typeface="Helvetica Neue"/>
              </a:rPr>
              <a:t>After you watch preview video, use circle map info to write background paragraph.  </a:t>
            </a:r>
          </a:p>
        </p:txBody>
      </p:sp>
      <p:sp>
        <p:nvSpPr>
          <p:cNvPr id="4" name="Oval 3"/>
          <p:cNvSpPr/>
          <p:nvPr/>
        </p:nvSpPr>
        <p:spPr>
          <a:xfrm>
            <a:off x="432514" y="1801813"/>
            <a:ext cx="5063735" cy="4712926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77242" y="3745674"/>
            <a:ext cx="1575200" cy="124522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357438" y="4068763"/>
            <a:ext cx="1395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hlinkClick r:id="rId3"/>
              </a:rPr>
              <a:t>Manifest Destiny</a:t>
            </a:r>
            <a:endParaRPr lang="en-US" dirty="0"/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858838" y="2860675"/>
            <a:ext cx="4092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As you watch video, fill in circle map with important information about</a:t>
            </a:r>
            <a:r>
              <a:rPr lang="en-US" sz="1300" dirty="0" smtClean="0">
                <a:solidFill>
                  <a:srgbClr val="FF0000"/>
                </a:solidFill>
              </a:rPr>
              <a:t> TOPIC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603875" y="1995488"/>
            <a:ext cx="33035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Use the following paragraph frame: </a:t>
            </a:r>
          </a:p>
          <a:p>
            <a:endParaRPr lang="en-US" dirty="0"/>
          </a:p>
          <a:p>
            <a:r>
              <a:rPr lang="en-US" sz="1700" dirty="0"/>
              <a:t>_______can be described as ______. </a:t>
            </a:r>
            <a:r>
              <a:rPr lang="en-US" sz="1700" dirty="0" smtClean="0"/>
              <a:t> It is the idea that ________________</a:t>
            </a:r>
          </a:p>
          <a:p>
            <a:r>
              <a:rPr lang="en-US" sz="1700" dirty="0"/>
              <a:t>________ and</a:t>
            </a:r>
            <a:r>
              <a:rPr lang="en-US" sz="1700" dirty="0" smtClean="0"/>
              <a:t> ________</a:t>
            </a:r>
            <a:r>
              <a:rPr lang="en-US" sz="1700" dirty="0"/>
              <a:t>.  While ________,</a:t>
            </a:r>
            <a:r>
              <a:rPr lang="en-US" sz="1700" dirty="0" smtClean="0"/>
              <a:t> __________became ___________in </a:t>
            </a:r>
            <a:r>
              <a:rPr lang="en-US" sz="1700" dirty="0"/>
              <a:t>________.</a:t>
            </a:r>
          </a:p>
          <a:p>
            <a:r>
              <a:rPr lang="en-US" sz="1700" dirty="0"/>
              <a:t>Additionally, ________________. </a:t>
            </a:r>
            <a:r>
              <a:rPr lang="en-US" sz="1700" dirty="0" smtClean="0"/>
              <a:t> The idea inspired ____________to </a:t>
            </a:r>
            <a:r>
              <a:rPr lang="en-US" sz="1700" dirty="0"/>
              <a:t>______________ by _______________.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Manifest Destiny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Manifest Destiny is a term for the attitude prevalent during the 19th century period of American expansion that the United States not only could, but was destined to, stretch from coast to coast. </a:t>
            </a:r>
          </a:p>
          <a:p>
            <a:r>
              <a:rPr lang="en-US" dirty="0" smtClean="0"/>
              <a:t>This attitude helped fuel western settlement, Native American removal and war with Mexico. </a:t>
            </a:r>
          </a:p>
          <a:p>
            <a:r>
              <a:rPr lang="en-US" dirty="0" smtClean="0"/>
              <a:t>The phrase was first employed by John L. O’Sullivan in an article on the annexation of Texas published in the July-August 1845 edition of the United States Magazine and Democratic Review, which he edited.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4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876" y="6488668"/>
            <a:ext cx="34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“American Progress” by John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Gast</a:t>
            </a:r>
            <a:endParaRPr lang="en-US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9429"/>
            <a:ext cx="3058714" cy="5126524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 Template </a:t>
            </a:r>
            <a:r>
              <a:rPr lang="en-US" dirty="0" smtClean="0"/>
              <a:t>to identify main idea and key details.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92" y="199429"/>
            <a:ext cx="4831531" cy="6636193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Light"/>
                <a:cs typeface="Helvetica Neue Light"/>
              </a:rPr>
              <a:t>Unit Goal</a:t>
            </a:r>
            <a:endParaRPr lang="en-US" sz="8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0401" y="1600200"/>
            <a:ext cx="4427799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After investigating and analyzing perspectives on Mexican American War through primary documents, art, </a:t>
            </a:r>
            <a:r>
              <a:rPr lang="en-US" i="1" dirty="0" err="1" smtClean="0"/>
              <a:t>corridos</a:t>
            </a:r>
            <a:r>
              <a:rPr lang="en-US" dirty="0" smtClean="0"/>
              <a:t> and </a:t>
            </a:r>
            <a:r>
              <a:rPr lang="en-US" i="1" dirty="0" err="1" smtClean="0"/>
              <a:t>cuentos</a:t>
            </a:r>
            <a:r>
              <a:rPr lang="en-US" dirty="0" smtClean="0"/>
              <a:t> students </a:t>
            </a:r>
            <a:r>
              <a:rPr lang="en-US" b="1" dirty="0" smtClean="0"/>
              <a:t>will write a argumentative essay</a:t>
            </a:r>
            <a:r>
              <a:rPr lang="en-US" dirty="0" smtClean="0"/>
              <a:t> which </a:t>
            </a:r>
            <a:r>
              <a:rPr lang="en-US" i="1" dirty="0" smtClean="0"/>
              <a:t>evaluates the impact of the annexation of Mexico’s northern territories by the United States on contemporary Mexican American culture, identity, and politics.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18581" t="5438" r="24485"/>
          <a:stretch>
            <a:fillRect/>
          </a:stretch>
        </p:blipFill>
        <p:spPr>
          <a:xfrm>
            <a:off x="4863448" y="1417638"/>
            <a:ext cx="4038600" cy="523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Light"/>
                <a:cs typeface="Helvetica Neue Light"/>
              </a:rPr>
              <a:t>“Foreigners in their own Land”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3162" y="1600200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 smtClean="0">
                <a:latin typeface="Helvetica Neue Light"/>
                <a:cs typeface="Helvetica Neue Light"/>
              </a:rPr>
              <a:t>	After completing CORNELL NOTES on video, “Foreigners in their Own Lands” students will be able </a:t>
            </a:r>
            <a:r>
              <a:rPr lang="en-US" sz="24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to write a summary that identifies significant historical contexts and issues which resulted from the Mexican American War.</a:t>
            </a:r>
            <a:endParaRPr lang="en-US" sz="2400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00199"/>
            <a:ext cx="4525963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272" t="3374"/>
          <a:stretch>
            <a:fillRect/>
          </a:stretch>
        </p:blipFill>
        <p:spPr>
          <a:xfrm>
            <a:off x="3515914" y="0"/>
            <a:ext cx="5628086" cy="7213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5936" y="682258"/>
            <a:ext cx="434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did the “natives” become “foreigners”?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6242" y="94466"/>
            <a:ext cx="39118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Topic: Mexican American War</a:t>
            </a:r>
          </a:p>
          <a:p>
            <a:r>
              <a:rPr lang="en-US" dirty="0" smtClean="0"/>
              <a:t>Text: “Foreigners in their Own Land”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99429"/>
            <a:ext cx="3058714" cy="5126524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 Template </a:t>
            </a:r>
            <a:r>
              <a:rPr lang="en-US" dirty="0" smtClean="0"/>
              <a:t>to identify main idea and key details.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92" y="199429"/>
            <a:ext cx="4831531" cy="6636193"/>
          </a:xfrm>
          <a:prstGeom prst="rect">
            <a:avLst/>
          </a:prstGeom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spd="med">
            <mp:cube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/>
          </p:transition>
        </mc:Fallback>
      </mc:AlternateContent>
    </mc:Choice>
    <mc:Fallback>
      <mc:AlternateContent>
        <mc:Choice Requires="mp">
          <p:transition spd="med">
            <p:cover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spd="med">
            <p:cover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Light"/>
                <a:cs typeface="Helvetica Neue Light"/>
              </a:rPr>
              <a:t>OBJECTIVE</a:t>
            </a:r>
            <a:endParaRPr lang="en-US" sz="6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Helvetica Neue"/>
                <a:cs typeface="Helvetica Neue"/>
              </a:rPr>
              <a:t>After analyzing POINT OF VIEW in John </a:t>
            </a:r>
            <a:r>
              <a:rPr lang="en-US" dirty="0" err="1" smtClean="0">
                <a:latin typeface="Helvetica Neue"/>
                <a:cs typeface="Helvetica Neue"/>
              </a:rPr>
              <a:t>Gasts’s</a:t>
            </a:r>
            <a:r>
              <a:rPr lang="en-US" dirty="0" smtClean="0">
                <a:latin typeface="Helvetica Neue"/>
                <a:cs typeface="Helvetica Neue"/>
              </a:rPr>
              <a:t> “American Progress”</a:t>
            </a:r>
            <a:r>
              <a:rPr lang="en-US" i="1" dirty="0" smtClean="0">
                <a:latin typeface="Helvetica Neue"/>
                <a:cs typeface="Helvetica Neue"/>
              </a:rPr>
              <a:t> </a:t>
            </a:r>
            <a:r>
              <a:rPr lang="en-US" dirty="0" smtClean="0">
                <a:latin typeface="Helvetica Neue"/>
                <a:cs typeface="Helvetica Neue"/>
              </a:rPr>
              <a:t> and reading an excerpt of John </a:t>
            </a:r>
            <a:r>
              <a:rPr lang="en-US" dirty="0" err="1" smtClean="0">
                <a:latin typeface="Helvetica Neue"/>
                <a:cs typeface="Helvetica Neue"/>
              </a:rPr>
              <a:t>O’Sullivan’s</a:t>
            </a:r>
            <a:r>
              <a:rPr lang="en-US" dirty="0" smtClean="0">
                <a:latin typeface="Helvetica Neue"/>
                <a:cs typeface="Helvetica Neue"/>
              </a:rPr>
              <a:t> essay “The Great Nation of Futurity,” students will be able to identity central argument and purpose of </a:t>
            </a:r>
            <a:r>
              <a:rPr lang="en-US" b="1" dirty="0" err="1">
                <a:latin typeface="Helvetica Neue"/>
                <a:cs typeface="Helvetica Neue"/>
              </a:rPr>
              <a:t>m</a:t>
            </a:r>
            <a:r>
              <a:rPr lang="en-US" b="1" dirty="0" err="1" smtClean="0">
                <a:latin typeface="Helvetica Neue"/>
                <a:cs typeface="Helvetica Neue"/>
              </a:rPr>
              <a:t>etanarrative</a:t>
            </a:r>
            <a:r>
              <a:rPr lang="en-US" b="1" dirty="0" smtClean="0">
                <a:latin typeface="Helvetica Neue"/>
                <a:cs typeface="Helvetica Neue"/>
              </a:rPr>
              <a:t> </a:t>
            </a:r>
            <a:r>
              <a:rPr lang="en-US" dirty="0" smtClean="0">
                <a:latin typeface="Helvetica Neue"/>
                <a:cs typeface="Helvetica Neue"/>
              </a:rPr>
              <a:t>of 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Manifest Destiny </a:t>
            </a:r>
            <a:r>
              <a:rPr lang="en-US" i="1" dirty="0" smtClean="0">
                <a:latin typeface="Helvetica Neue"/>
                <a:cs typeface="Helvetica Neue"/>
              </a:rPr>
              <a:t>by completing ANALYTICAL SUMMARIES and SOAPS Analysis.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OBJECTIVE LANGUAGE INTO ESSENTIAL QUESTIONS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9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Light"/>
                <a:cs typeface="Helvetica Neue Light"/>
              </a:rPr>
              <a:t>Metanarrative</a:t>
            </a:r>
            <a:endParaRPr lang="en-US" sz="69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Light"/>
              <a:cs typeface="Helvetica Neue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In literal terms, a </a:t>
            </a:r>
            <a:r>
              <a:rPr lang="en-US" dirty="0" err="1" smtClean="0">
                <a:latin typeface="Helvetica Neue Light"/>
                <a:cs typeface="Helvetica Neue Light"/>
              </a:rPr>
              <a:t>metanarrative</a:t>
            </a:r>
            <a:r>
              <a:rPr lang="en-US" dirty="0" smtClean="0">
                <a:latin typeface="Helvetica Neue Light"/>
                <a:cs typeface="Helvetica Neue Light"/>
              </a:rPr>
              <a:t> </a:t>
            </a:r>
            <a:r>
              <a:rPr lang="en-US" b="1" dirty="0" smtClean="0">
                <a:latin typeface="Helvetica Neue Light"/>
                <a:cs typeface="Helvetica Neue Light"/>
              </a:rPr>
              <a:t>means a "big story"</a:t>
            </a:r>
            <a:r>
              <a:rPr lang="en-US" dirty="0" smtClean="0">
                <a:latin typeface="Helvetica Neue Light"/>
                <a:cs typeface="Helvetica Neue Light"/>
              </a:rPr>
              <a:t>. 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It represents, in short, </a:t>
            </a:r>
            <a:r>
              <a:rPr lang="en-US" b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an explanation for everything that happens in a society. 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In Sociology, the concept of a </a:t>
            </a:r>
            <a:r>
              <a:rPr lang="en-US" dirty="0" err="1" smtClean="0">
                <a:latin typeface="Helvetica Neue Light"/>
                <a:cs typeface="Helvetica Neue Light"/>
              </a:rPr>
              <a:t>metanarrative</a:t>
            </a:r>
            <a:r>
              <a:rPr lang="en-US" dirty="0" smtClean="0">
                <a:latin typeface="Helvetica Neue Light"/>
                <a:cs typeface="Helvetica Neue Light"/>
              </a:rPr>
              <a:t> is sometimes referred-to as a </a:t>
            </a: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"high level theory" or, more-usually, a perspective / ideology.</a:t>
            </a:r>
          </a:p>
          <a:p>
            <a:r>
              <a:rPr lang="en-US" dirty="0" smtClean="0">
                <a:latin typeface="Helvetica Neue Light"/>
                <a:cs typeface="Helvetica Neue Light"/>
              </a:rPr>
              <a:t>Sociological perspectives such as Functionalism, Marxism, </a:t>
            </a:r>
            <a:r>
              <a:rPr lang="en-US" dirty="0" err="1" smtClean="0">
                <a:latin typeface="Helvetica Neue Light"/>
                <a:cs typeface="Helvetica Neue Light"/>
              </a:rPr>
              <a:t>Interactionism</a:t>
            </a:r>
            <a:r>
              <a:rPr lang="en-US" dirty="0" smtClean="0">
                <a:latin typeface="Helvetica Neue Light"/>
                <a:cs typeface="Helvetica Neue Light"/>
              </a:rPr>
              <a:t> and Feminism are all examples of what post-modernists call </a:t>
            </a:r>
            <a:r>
              <a:rPr lang="en-US" dirty="0" err="1" smtClean="0">
                <a:latin typeface="Helvetica Neue Light"/>
                <a:cs typeface="Helvetica Neue Light"/>
              </a:rPr>
              <a:t>metanarratives</a:t>
            </a:r>
            <a:r>
              <a:rPr lang="en-US" dirty="0" smtClean="0">
                <a:latin typeface="Helvetica Neue Light"/>
                <a:cs typeface="Helvetica Neue Light"/>
              </a:rPr>
              <a:t>, precisely because </a:t>
            </a: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they attempt to account for all aspects of a society in terms of the perspective and the various theories it proposes (called "mid-range" or "mid-level theories" in technical terms.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86" dirty="0" smtClean="0"/>
              <a:t>http://www.sociology.org.uk/ws1k5.htm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4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876" y="6488668"/>
            <a:ext cx="349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“American Progress” by John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Gast</a:t>
            </a:r>
            <a:endParaRPr lang="en-US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540</Words>
  <Application>Microsoft Macintosh PowerPoint</Application>
  <PresentationFormat>On-screen Show (4:3)</PresentationFormat>
  <Paragraphs>37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Unit Goal</vt:lpstr>
      <vt:lpstr>“Foreigners in their own Land”</vt:lpstr>
      <vt:lpstr>Slide 4</vt:lpstr>
      <vt:lpstr>Summary Template to identify main idea and key details.  </vt:lpstr>
      <vt:lpstr>OBJECTIVE</vt:lpstr>
      <vt:lpstr>ESSENTIAL QUESTIONS</vt:lpstr>
      <vt:lpstr>Metanarrative</vt:lpstr>
      <vt:lpstr>Slide 9</vt:lpstr>
      <vt:lpstr>After you watch preview video, use circle map info to write background paragraph.  </vt:lpstr>
      <vt:lpstr>Manifest Destiny</vt:lpstr>
      <vt:lpstr>Slide 12</vt:lpstr>
      <vt:lpstr>Summary Template to identify main idea and key details.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gghs</dc:creator>
  <cp:lastModifiedBy>gghs</cp:lastModifiedBy>
  <cp:revision>3</cp:revision>
  <dcterms:created xsi:type="dcterms:W3CDTF">2014-12-09T19:30:13Z</dcterms:created>
  <dcterms:modified xsi:type="dcterms:W3CDTF">2014-12-09T23:24:25Z</dcterms:modified>
</cp:coreProperties>
</file>