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1"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06" r:id="rId30"/>
    <p:sldId id="285" r:id="rId31"/>
    <p:sldId id="286" r:id="rId32"/>
    <p:sldId id="287" r:id="rId33"/>
    <p:sldId id="288" r:id="rId34"/>
    <p:sldId id="289" r:id="rId35"/>
    <p:sldId id="291" r:id="rId36"/>
    <p:sldId id="290" r:id="rId37"/>
    <p:sldId id="292" r:id="rId38"/>
    <p:sldId id="300" r:id="rId39"/>
    <p:sldId id="295" r:id="rId40"/>
    <p:sldId id="293" r:id="rId41"/>
    <p:sldId id="294" r:id="rId42"/>
    <p:sldId id="296" r:id="rId43"/>
    <p:sldId id="297" r:id="rId44"/>
    <p:sldId id="298" r:id="rId45"/>
    <p:sldId id="299" r:id="rId46"/>
    <p:sldId id="302" r:id="rId47"/>
    <p:sldId id="304" r:id="rId48"/>
    <p:sldId id="303" r:id="rId49"/>
    <p:sldId id="305" r:id="rId50"/>
    <p:sldId id="307" r:id="rId51"/>
    <p:sldId id="308" r:id="rId52"/>
    <p:sldId id="309" r:id="rId53"/>
    <p:sldId id="310" r:id="rId54"/>
    <p:sldId id="311" r:id="rId55"/>
    <p:sldId id="312" r:id="rId56"/>
    <p:sldId id="313" r:id="rId57"/>
    <p:sldId id="314" r:id="rId58"/>
    <p:sldId id="315" r:id="rId59"/>
    <p:sldId id="316" r:id="rId60"/>
    <p:sldId id="31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7" autoAdjust="0"/>
    <p:restoredTop sz="94660"/>
  </p:normalViewPr>
  <p:slideViewPr>
    <p:cSldViewPr snapToGrid="0">
      <p:cViewPr varScale="1">
        <p:scale>
          <a:sx n="82" d="100"/>
          <a:sy n="82" d="100"/>
        </p:scale>
        <p:origin x="-90" y="-6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78C84B-78EB-406C-932D-88E8DFD6B86A}"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284615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8C84B-78EB-406C-932D-88E8DFD6B86A}"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167244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8C84B-78EB-406C-932D-88E8DFD6B86A}"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141871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8C84B-78EB-406C-932D-88E8DFD6B86A}"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255071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78C84B-78EB-406C-932D-88E8DFD6B86A}"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362189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78C84B-78EB-406C-932D-88E8DFD6B86A}" type="datetimeFigureOut">
              <a:rPr lang="en-US" smtClean="0"/>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332457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78C84B-78EB-406C-932D-88E8DFD6B86A}" type="datetimeFigureOut">
              <a:rPr lang="en-US" smtClean="0"/>
              <a:t>11/19/2013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339684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78C84B-78EB-406C-932D-88E8DFD6B86A}" type="datetimeFigureOut">
              <a:rPr lang="en-US" smtClean="0"/>
              <a:t>11/19/2013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376027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8C84B-78EB-406C-932D-88E8DFD6B86A}" type="datetimeFigureOut">
              <a:rPr lang="en-US" smtClean="0"/>
              <a:t>11/19/2013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16254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8C84B-78EB-406C-932D-88E8DFD6B86A}" type="datetimeFigureOut">
              <a:rPr lang="en-US" smtClean="0"/>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4115444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8C84B-78EB-406C-932D-88E8DFD6B86A}" type="datetimeFigureOut">
              <a:rPr lang="en-US" smtClean="0"/>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3C139-E57E-495D-8254-105CD515D0F5}" type="slidenum">
              <a:rPr lang="en-US" smtClean="0"/>
              <a:t>‹#›</a:t>
            </a:fld>
            <a:endParaRPr lang="en-US"/>
          </a:p>
        </p:txBody>
      </p:sp>
    </p:spTree>
    <p:extLst>
      <p:ext uri="{BB962C8B-B14F-4D97-AF65-F5344CB8AC3E}">
        <p14:creationId xmlns:p14="http://schemas.microsoft.com/office/powerpoint/2010/main" val="271030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8C84B-78EB-406C-932D-88E8DFD6B86A}" type="datetimeFigureOut">
              <a:rPr lang="en-US" smtClean="0"/>
              <a:t>11/19/2013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3C139-E57E-495D-8254-105CD515D0F5}" type="slidenum">
              <a:rPr lang="en-US" smtClean="0"/>
              <a:t>‹#›</a:t>
            </a:fld>
            <a:endParaRPr lang="en-US"/>
          </a:p>
        </p:txBody>
      </p:sp>
    </p:spTree>
    <p:extLst>
      <p:ext uri="{BB962C8B-B14F-4D97-AF65-F5344CB8AC3E}">
        <p14:creationId xmlns:p14="http://schemas.microsoft.com/office/powerpoint/2010/main" val="818801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6" descr="Front of 26 bus"/>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1487510" y="-398384"/>
            <a:ext cx="16062491" cy="765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0" y="-29053"/>
            <a:ext cx="6096000" cy="2308324"/>
          </a:xfrm>
          <a:prstGeom prst="rect">
            <a:avLst/>
          </a:prstGeom>
        </p:spPr>
        <p:txBody>
          <a:bodyPr>
            <a:spAutoFit/>
          </a:bodyPr>
          <a:lstStyle/>
          <a:p>
            <a:pPr algn="ctr"/>
            <a:r>
              <a:rPr lang="en-US" sz="7200" b="1" dirty="0" smtClean="0">
                <a:solidFill>
                  <a:srgbClr val="FF0000"/>
                </a:solidFill>
              </a:rPr>
              <a:t>CCSD PRE-TRIP</a:t>
            </a:r>
            <a:br>
              <a:rPr lang="en-US" sz="7200" b="1" dirty="0" smtClean="0">
                <a:solidFill>
                  <a:srgbClr val="FF0000"/>
                </a:solidFill>
              </a:rPr>
            </a:br>
            <a:r>
              <a:rPr lang="en-US" sz="7200" b="1" dirty="0" smtClean="0">
                <a:solidFill>
                  <a:srgbClr val="FF0000"/>
                </a:solidFill>
              </a:rPr>
              <a:t>INSPECTION</a:t>
            </a:r>
            <a:endParaRPr lang="en-US" sz="7200" dirty="0">
              <a:solidFill>
                <a:srgbClr val="FF0000"/>
              </a:solidFill>
            </a:endParaRPr>
          </a:p>
        </p:txBody>
      </p:sp>
      <p:sp>
        <p:nvSpPr>
          <p:cNvPr id="6" name="Rectangle 5"/>
          <p:cNvSpPr/>
          <p:nvPr/>
        </p:nvSpPr>
        <p:spPr>
          <a:xfrm>
            <a:off x="1371600" y="3430686"/>
            <a:ext cx="9646277" cy="2677656"/>
          </a:xfrm>
          <a:prstGeom prst="rect">
            <a:avLst/>
          </a:prstGeom>
        </p:spPr>
        <p:txBody>
          <a:bodyPr wrap="square">
            <a:spAutoFit/>
          </a:bodyPr>
          <a:lstStyle/>
          <a:p>
            <a:r>
              <a:rPr lang="en-US" sz="2800" b="1" dirty="0" smtClean="0"/>
              <a:t>ALL TRAINEES ARE REQUIRED TO KNOW THE PRE-TRIP INSPECTION BEFORE BEING RELEASED FROM TRAINING.  YOU WILL HAVE TO LEARN THE NAMES AS WELL AS THE DEFECTS OF ALL THE REQUIRED COMPONENTS.  IT IS ULTIMATELY YOUR RESPONSIBILITY TO APPPLY YOURSELF AND LEARN THE CCSD PRE-TRIP PROCEDURES</a:t>
            </a:r>
            <a:endParaRPr lang="en-US" sz="2800" b="1" dirty="0"/>
          </a:p>
        </p:txBody>
      </p:sp>
    </p:spTree>
    <p:extLst>
      <p:ext uri="{BB962C8B-B14F-4D97-AF65-F5344CB8AC3E}">
        <p14:creationId xmlns:p14="http://schemas.microsoft.com/office/powerpoint/2010/main" val="4279008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8812"/>
            <a:ext cx="12192000" cy="7026812"/>
          </a:xfrm>
          <a:prstGeom prst="rect">
            <a:avLst/>
          </a:prstGeom>
        </p:spPr>
      </p:pic>
      <p:sp>
        <p:nvSpPr>
          <p:cNvPr id="3" name="Rectangle 2"/>
          <p:cNvSpPr/>
          <p:nvPr/>
        </p:nvSpPr>
        <p:spPr>
          <a:xfrm>
            <a:off x="594539" y="374525"/>
            <a:ext cx="5442580" cy="1015663"/>
          </a:xfrm>
          <a:prstGeom prst="rect">
            <a:avLst/>
          </a:prstGeom>
        </p:spPr>
        <p:txBody>
          <a:bodyPr wrap="none">
            <a:spAutoFit/>
          </a:bodyPr>
          <a:lstStyle/>
          <a:p>
            <a:pPr>
              <a:defRPr/>
            </a:pPr>
            <a:r>
              <a:rPr lang="en-US" sz="6000" dirty="0">
                <a:solidFill>
                  <a:srgbClr val="FF0000"/>
                </a:solidFill>
                <a:effectLst>
                  <a:outerShdw blurRad="38100" dist="38100" dir="2700000" algn="tl">
                    <a:srgbClr val="000000"/>
                  </a:outerShdw>
                </a:effectLst>
                <a:latin typeface="Arial" charset="0"/>
              </a:rPr>
              <a:t>ALTERNATOR </a:t>
            </a:r>
          </a:p>
        </p:txBody>
      </p:sp>
      <p:sp>
        <p:nvSpPr>
          <p:cNvPr id="4" name="Rectangle 3"/>
          <p:cNvSpPr/>
          <p:nvPr/>
        </p:nvSpPr>
        <p:spPr>
          <a:xfrm>
            <a:off x="722141" y="4642338"/>
            <a:ext cx="537385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20000"/>
              </a:spcBef>
              <a:buClr>
                <a:schemeClr val="hlink"/>
              </a:buClr>
              <a:buFont typeface="Wingdings" pitchFamily="2" charset="2"/>
              <a:buNone/>
              <a:defRPr/>
            </a:pPr>
            <a:r>
              <a:rPr lang="en-US" sz="6000" b="1" dirty="0">
                <a:effectLst>
                  <a:outerShdw blurRad="38100" dist="38100" dir="2700000" algn="tl">
                    <a:srgbClr val="000000"/>
                  </a:outerShdw>
                </a:effectLst>
                <a:latin typeface="Arial" charset="0"/>
              </a:rPr>
              <a:t>BELT DRIVEN</a:t>
            </a:r>
          </a:p>
        </p:txBody>
      </p:sp>
      <p:sp>
        <p:nvSpPr>
          <p:cNvPr id="5" name="Rectangle 4"/>
          <p:cNvSpPr/>
          <p:nvPr/>
        </p:nvSpPr>
        <p:spPr>
          <a:xfrm>
            <a:off x="6457071" y="4185138"/>
            <a:ext cx="537385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0000"/>
                </a:solidFill>
                <a:effectLst>
                  <a:outerShdw blurRad="38100" dist="38100" dir="2700000" algn="tl">
                    <a:srgbClr val="000000"/>
                  </a:outerShdw>
                </a:effectLst>
                <a:latin typeface="Arial" charset="0"/>
              </a:rPr>
              <a:t>WATER PUMP</a:t>
            </a:r>
            <a:endParaRPr lang="en-US" sz="6000" dirty="0"/>
          </a:p>
        </p:txBody>
      </p:sp>
    </p:spTree>
    <p:extLst>
      <p:ext uri="{BB962C8B-B14F-4D97-AF65-F5344CB8AC3E}">
        <p14:creationId xmlns:p14="http://schemas.microsoft.com/office/powerpoint/2010/main" val="1362504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4" descr="HPIM05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0" y="787790"/>
            <a:ext cx="402336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Serpentine Belt</a:t>
            </a:r>
            <a:endParaRPr lang="en-US" sz="4400" b="1" dirty="0"/>
          </a:p>
        </p:txBody>
      </p:sp>
      <p:cxnSp>
        <p:nvCxnSpPr>
          <p:cNvPr id="5" name="Straight Arrow Connector 4"/>
          <p:cNvCxnSpPr/>
          <p:nvPr/>
        </p:nvCxnSpPr>
        <p:spPr>
          <a:xfrm flipH="1">
            <a:off x="6363286" y="1702190"/>
            <a:ext cx="403274" cy="139270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8190" y="3921369"/>
            <a:ext cx="10283484" cy="2419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FFC000"/>
                </a:solidFill>
              </a:rPr>
              <a:t>Check the following belts for snugness (up to, but no more than </a:t>
            </a:r>
            <a:r>
              <a:rPr lang="en-US" sz="4000" b="1" dirty="0" smtClean="0">
                <a:solidFill>
                  <a:srgbClr val="FF0000"/>
                </a:solidFill>
              </a:rPr>
              <a:t>¾</a:t>
            </a:r>
            <a:r>
              <a:rPr lang="en-US" sz="4000" b="1" dirty="0" smtClean="0">
                <a:solidFill>
                  <a:srgbClr val="FFC000"/>
                </a:solidFill>
              </a:rPr>
              <a:t> inch of play at the center of the belt), </a:t>
            </a:r>
            <a:r>
              <a:rPr lang="en-US" sz="4000" b="1" dirty="0" smtClean="0">
                <a:solidFill>
                  <a:srgbClr val="FF0000"/>
                </a:solidFill>
              </a:rPr>
              <a:t>cracks</a:t>
            </a:r>
            <a:r>
              <a:rPr lang="en-US" sz="4000" b="1" dirty="0" smtClean="0">
                <a:solidFill>
                  <a:srgbClr val="FFC000"/>
                </a:solidFill>
              </a:rPr>
              <a:t>, or frays.</a:t>
            </a:r>
            <a:endParaRPr lang="en-US" sz="4000" b="1" dirty="0">
              <a:solidFill>
                <a:srgbClr val="FFC000"/>
              </a:solidFill>
            </a:endParaRPr>
          </a:p>
        </p:txBody>
      </p:sp>
    </p:spTree>
    <p:extLst>
      <p:ext uri="{BB962C8B-B14F-4D97-AF65-F5344CB8AC3E}">
        <p14:creationId xmlns:p14="http://schemas.microsoft.com/office/powerpoint/2010/main" val="3734023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307102" y="1777667"/>
            <a:ext cx="10058399" cy="923330"/>
          </a:xfrm>
          <a:prstGeom prst="rect">
            <a:avLst/>
          </a:prstGeom>
        </p:spPr>
        <p:txBody>
          <a:bodyPr wrap="square">
            <a:spAutoFit/>
          </a:bodyPr>
          <a:lstStyle/>
          <a:p>
            <a:pPr algn="ctr"/>
            <a:r>
              <a:rPr lang="en-US" sz="5400" b="1" dirty="0" smtClean="0">
                <a:solidFill>
                  <a:srgbClr val="FF0000"/>
                </a:solidFill>
              </a:rPr>
              <a:t>AIR COMPRESSOR </a:t>
            </a:r>
            <a:endParaRPr lang="en-US" sz="5400" dirty="0">
              <a:solidFill>
                <a:srgbClr val="FF0000"/>
              </a:solidFill>
            </a:endParaRPr>
          </a:p>
        </p:txBody>
      </p:sp>
      <p:sp>
        <p:nvSpPr>
          <p:cNvPr id="4" name="Rectangle 3"/>
          <p:cNvSpPr/>
          <p:nvPr/>
        </p:nvSpPr>
        <p:spPr>
          <a:xfrm>
            <a:off x="6096000" y="3094892"/>
            <a:ext cx="524256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FF0000"/>
                </a:solidFill>
              </a:rPr>
              <a:t>POWER STEERING PUMP</a:t>
            </a:r>
            <a:endParaRPr lang="en-US" sz="3600" dirty="0">
              <a:solidFill>
                <a:srgbClr val="FF0000"/>
              </a:solidFill>
            </a:endParaRPr>
          </a:p>
        </p:txBody>
      </p:sp>
      <p:sp>
        <p:nvSpPr>
          <p:cNvPr id="5" name="Rectangle 4"/>
          <p:cNvSpPr/>
          <p:nvPr/>
        </p:nvSpPr>
        <p:spPr>
          <a:xfrm>
            <a:off x="1038664" y="5186067"/>
            <a:ext cx="10733649" cy="1015663"/>
          </a:xfrm>
          <a:prstGeom prst="rect">
            <a:avLst/>
          </a:prstGeom>
        </p:spPr>
        <p:txBody>
          <a:bodyPr wrap="square">
            <a:spAutoFit/>
          </a:bodyPr>
          <a:lstStyle/>
          <a:p>
            <a:pPr algn="ctr">
              <a:defRPr/>
            </a:pPr>
            <a:r>
              <a:rPr lang="en-US" sz="6000" b="1" dirty="0" smtClean="0">
                <a:solidFill>
                  <a:srgbClr val="FFC000"/>
                </a:solidFill>
              </a:rPr>
              <a:t>Component(s) </a:t>
            </a:r>
            <a:r>
              <a:rPr lang="en-US" sz="6000" b="1" dirty="0" smtClean="0">
                <a:solidFill>
                  <a:srgbClr val="FF0000"/>
                </a:solidFill>
              </a:rPr>
              <a:t>Not</a:t>
            </a:r>
            <a:r>
              <a:rPr lang="en-US" sz="6000" b="1" dirty="0" smtClean="0">
                <a:solidFill>
                  <a:srgbClr val="FFC000"/>
                </a:solidFill>
              </a:rPr>
              <a:t> belt DRIVEN</a:t>
            </a:r>
            <a:endParaRPr lang="en-US" sz="6000" b="1" dirty="0">
              <a:solidFill>
                <a:srgbClr val="FFC000"/>
              </a:solidFill>
            </a:endParaRPr>
          </a:p>
        </p:txBody>
      </p:sp>
    </p:spTree>
    <p:extLst>
      <p:ext uri="{BB962C8B-B14F-4D97-AF65-F5344CB8AC3E}">
        <p14:creationId xmlns:p14="http://schemas.microsoft.com/office/powerpoint/2010/main" val="131867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3218"/>
            <a:ext cx="12192000" cy="6858000"/>
          </a:xfrm>
          <a:prstGeom prst="rect">
            <a:avLst/>
          </a:prstGeom>
        </p:spPr>
      </p:pic>
      <p:sp>
        <p:nvSpPr>
          <p:cNvPr id="3" name="Rectangle 2"/>
          <p:cNvSpPr/>
          <p:nvPr/>
        </p:nvSpPr>
        <p:spPr>
          <a:xfrm>
            <a:off x="1983544" y="464235"/>
            <a:ext cx="855315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rPr>
              <a:t>Procedure #2</a:t>
            </a:r>
          </a:p>
          <a:p>
            <a:pPr algn="ctr"/>
            <a:r>
              <a:rPr lang="en-US" sz="7200" dirty="0" smtClean="0">
                <a:solidFill>
                  <a:srgbClr val="FF0000"/>
                </a:solidFill>
              </a:rPr>
              <a:t>Front and Under View</a:t>
            </a:r>
            <a:endParaRPr lang="en-US" sz="7200" dirty="0">
              <a:solidFill>
                <a:srgbClr val="FF0000"/>
              </a:solidFill>
            </a:endParaRPr>
          </a:p>
        </p:txBody>
      </p:sp>
      <p:sp>
        <p:nvSpPr>
          <p:cNvPr id="4" name="Rectangle 3"/>
          <p:cNvSpPr/>
          <p:nvPr/>
        </p:nvSpPr>
        <p:spPr>
          <a:xfrm>
            <a:off x="384517" y="4107764"/>
            <a:ext cx="11010314" cy="1997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Check that all external lights, and reflective equipment are clean and functional.</a:t>
            </a:r>
          </a:p>
          <a:p>
            <a:r>
              <a:rPr lang="en-US" sz="3200" b="1" dirty="0" smtClean="0"/>
              <a:t>Light and reflector checks include:</a:t>
            </a:r>
          </a:p>
          <a:p>
            <a:r>
              <a:rPr lang="en-US" sz="3200" b="1" dirty="0" smtClean="0"/>
              <a:t>Clearance lights</a:t>
            </a:r>
          </a:p>
          <a:p>
            <a:r>
              <a:rPr lang="en-US" sz="3200" b="1" dirty="0" smtClean="0"/>
              <a:t>Student lights (Yellows and Reds)</a:t>
            </a:r>
          </a:p>
          <a:p>
            <a:r>
              <a:rPr lang="en-US" sz="3200" b="1" dirty="0" smtClean="0"/>
              <a:t>Turn signal / 4 way Flasher</a:t>
            </a:r>
          </a:p>
          <a:p>
            <a:r>
              <a:rPr lang="en-US" sz="3200" b="1" dirty="0" smtClean="0"/>
              <a:t>Head lights (High and Low Beams)</a:t>
            </a:r>
            <a:endParaRPr lang="en-US" sz="3200" b="1" dirty="0"/>
          </a:p>
        </p:txBody>
      </p:sp>
    </p:spTree>
    <p:extLst>
      <p:ext uri="{BB962C8B-B14F-4D97-AF65-F5344CB8AC3E}">
        <p14:creationId xmlns:p14="http://schemas.microsoft.com/office/powerpoint/2010/main" val="3474250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464"/>
            <a:ext cx="12192000" cy="6858000"/>
          </a:xfrm>
          <a:prstGeom prst="rect">
            <a:avLst/>
          </a:prstGeom>
        </p:spPr>
      </p:pic>
      <p:sp>
        <p:nvSpPr>
          <p:cNvPr id="3" name="Rectangle 2"/>
          <p:cNvSpPr/>
          <p:nvPr/>
        </p:nvSpPr>
        <p:spPr>
          <a:xfrm>
            <a:off x="4389120" y="1561514"/>
            <a:ext cx="4135902" cy="562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Windshield</a:t>
            </a:r>
            <a:endParaRPr lang="en-US" sz="5400" dirty="0"/>
          </a:p>
        </p:txBody>
      </p:sp>
      <p:sp>
        <p:nvSpPr>
          <p:cNvPr id="4" name="Rectangle 3"/>
          <p:cNvSpPr/>
          <p:nvPr/>
        </p:nvSpPr>
        <p:spPr>
          <a:xfrm>
            <a:off x="3305902" y="2550782"/>
            <a:ext cx="607724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Should be clean with no illegal </a:t>
            </a:r>
            <a:r>
              <a:rPr lang="en-US" sz="3200" b="1" dirty="0" smtClean="0">
                <a:solidFill>
                  <a:srgbClr val="FF0000"/>
                </a:solidFill>
              </a:rPr>
              <a:t>stickers</a:t>
            </a:r>
            <a:r>
              <a:rPr lang="en-US" sz="3200" b="1" dirty="0" smtClean="0"/>
              <a:t>, no obstructions or damage to the glass</a:t>
            </a:r>
            <a:r>
              <a:rPr lang="en-US" sz="2800" b="1" dirty="0" smtClean="0"/>
              <a:t>.</a:t>
            </a:r>
            <a:endParaRPr lang="en-US" sz="2800" b="1" dirty="0"/>
          </a:p>
        </p:txBody>
      </p:sp>
      <p:sp>
        <p:nvSpPr>
          <p:cNvPr id="5" name="Rectangle 4"/>
          <p:cNvSpPr/>
          <p:nvPr/>
        </p:nvSpPr>
        <p:spPr>
          <a:xfrm>
            <a:off x="3903780" y="4806142"/>
            <a:ext cx="4881489" cy="63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Crossing Arm</a:t>
            </a:r>
            <a:endParaRPr lang="en-US" sz="4400" b="1" dirty="0">
              <a:solidFill>
                <a:schemeClr val="tx1"/>
              </a:solidFill>
            </a:endParaRPr>
          </a:p>
        </p:txBody>
      </p:sp>
      <p:sp>
        <p:nvSpPr>
          <p:cNvPr id="6" name="Rectangle 5"/>
          <p:cNvSpPr/>
          <p:nvPr/>
        </p:nvSpPr>
        <p:spPr>
          <a:xfrm>
            <a:off x="2750230" y="5342206"/>
            <a:ext cx="718859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Checks that it is securely mounted to the  bumper and not damaged.</a:t>
            </a:r>
            <a:endParaRPr lang="en-US" sz="3200" b="1" dirty="0"/>
          </a:p>
        </p:txBody>
      </p:sp>
    </p:spTree>
    <p:extLst>
      <p:ext uri="{BB962C8B-B14F-4D97-AF65-F5344CB8AC3E}">
        <p14:creationId xmlns:p14="http://schemas.microsoft.com/office/powerpoint/2010/main" val="2080663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29994" y="379827"/>
            <a:ext cx="845468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Steering Gear Box</a:t>
            </a:r>
            <a:endParaRPr lang="en-US" sz="6000" dirty="0"/>
          </a:p>
        </p:txBody>
      </p:sp>
      <p:sp>
        <p:nvSpPr>
          <p:cNvPr id="5" name="Rectangle 4"/>
          <p:cNvSpPr/>
          <p:nvPr/>
        </p:nvSpPr>
        <p:spPr>
          <a:xfrm>
            <a:off x="365759" y="4164036"/>
            <a:ext cx="10930597" cy="174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t>Check that the steering box is securely mounted and not leaking.</a:t>
            </a:r>
          </a:p>
          <a:p>
            <a:r>
              <a:rPr lang="en-US" sz="3600" b="1" dirty="0" smtClean="0"/>
              <a:t>Looks for any nuts, bolts, or </a:t>
            </a:r>
            <a:r>
              <a:rPr lang="en-US" sz="3600" b="1" dirty="0" smtClean="0">
                <a:solidFill>
                  <a:srgbClr val="FF0000"/>
                </a:solidFill>
              </a:rPr>
              <a:t>cotter keys</a:t>
            </a:r>
            <a:r>
              <a:rPr lang="en-US" sz="3600" b="1" dirty="0" smtClean="0"/>
              <a:t>.</a:t>
            </a:r>
          </a:p>
          <a:p>
            <a:r>
              <a:rPr lang="en-US" sz="3600" b="1" dirty="0" smtClean="0"/>
              <a:t>Checks for power steering fluid leaks, and damage to power steering </a:t>
            </a:r>
            <a:r>
              <a:rPr lang="en-US" sz="3600" b="1" dirty="0" smtClean="0">
                <a:solidFill>
                  <a:srgbClr val="FF0000"/>
                </a:solidFill>
              </a:rPr>
              <a:t>hoses</a:t>
            </a:r>
            <a:r>
              <a:rPr lang="en-US" sz="3600" b="1" dirty="0" smtClean="0"/>
              <a:t>.</a:t>
            </a:r>
            <a:endParaRPr lang="en-US" sz="3600" b="1" dirty="0"/>
          </a:p>
        </p:txBody>
      </p:sp>
      <p:cxnSp>
        <p:nvCxnSpPr>
          <p:cNvPr id="7" name="Straight Arrow Connector 6"/>
          <p:cNvCxnSpPr/>
          <p:nvPr/>
        </p:nvCxnSpPr>
        <p:spPr>
          <a:xfrm>
            <a:off x="3397347" y="1343464"/>
            <a:ext cx="1005841" cy="1723293"/>
          </a:xfrm>
          <a:prstGeom prst="straightConnector1">
            <a:avLst/>
          </a:pr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945879" y="379827"/>
            <a:ext cx="205153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Hoses</a:t>
            </a:r>
            <a:endParaRPr lang="en-US" sz="5400" dirty="0"/>
          </a:p>
        </p:txBody>
      </p:sp>
      <p:cxnSp>
        <p:nvCxnSpPr>
          <p:cNvPr id="12" name="Straight Arrow Connector 11"/>
          <p:cNvCxnSpPr/>
          <p:nvPr/>
        </p:nvCxnSpPr>
        <p:spPr>
          <a:xfrm flipH="1">
            <a:off x="8721969" y="1343464"/>
            <a:ext cx="1249679" cy="928467"/>
          </a:xfrm>
          <a:prstGeom prst="straightConnector1">
            <a:avLst/>
          </a:prstGeom>
          <a:ln w="825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266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1406770"/>
            <a:ext cx="837027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Steering Linkage</a:t>
            </a:r>
            <a:endParaRPr lang="en-US" sz="6000" dirty="0"/>
          </a:p>
        </p:txBody>
      </p:sp>
      <p:sp>
        <p:nvSpPr>
          <p:cNvPr id="5" name="Rectangle 4"/>
          <p:cNvSpPr/>
          <p:nvPr/>
        </p:nvSpPr>
        <p:spPr>
          <a:xfrm>
            <a:off x="7765368" y="5345722"/>
            <a:ext cx="232116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Drag Link</a:t>
            </a:r>
            <a:endParaRPr lang="en-US" sz="4400" dirty="0"/>
          </a:p>
        </p:txBody>
      </p:sp>
      <p:sp>
        <p:nvSpPr>
          <p:cNvPr id="6" name="Rectangle 5"/>
          <p:cNvSpPr/>
          <p:nvPr/>
        </p:nvSpPr>
        <p:spPr>
          <a:xfrm>
            <a:off x="8032653" y="1533380"/>
            <a:ext cx="254625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Pitman Arm</a:t>
            </a:r>
            <a:endParaRPr lang="en-US" sz="3600" dirty="0"/>
          </a:p>
        </p:txBody>
      </p:sp>
      <p:sp>
        <p:nvSpPr>
          <p:cNvPr id="7" name="Rectangle 6"/>
          <p:cNvSpPr/>
          <p:nvPr/>
        </p:nvSpPr>
        <p:spPr>
          <a:xfrm>
            <a:off x="295424" y="3274255"/>
            <a:ext cx="7469944" cy="2630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Checks that connecting links, arms, and rods, from the steering box to the wheel, are not worn or cracked.</a:t>
            </a:r>
          </a:p>
          <a:p>
            <a:pPr algn="ctr"/>
            <a:r>
              <a:rPr lang="en-US" sz="3200" b="1" dirty="0" smtClean="0">
                <a:solidFill>
                  <a:srgbClr val="FFFF00"/>
                </a:solidFill>
              </a:rPr>
              <a:t>Checks that the joints and sockets are not worn and loose.</a:t>
            </a:r>
          </a:p>
          <a:p>
            <a:pPr algn="ctr"/>
            <a:r>
              <a:rPr lang="en-US" sz="3200" b="1" dirty="0" smtClean="0">
                <a:solidFill>
                  <a:srgbClr val="FFFF00"/>
                </a:solidFill>
              </a:rPr>
              <a:t>Checks for loose or missing nuts, bolts, or cotter keys.</a:t>
            </a:r>
            <a:endParaRPr lang="en-US" sz="3200" b="1" dirty="0">
              <a:solidFill>
                <a:srgbClr val="FFFF00"/>
              </a:solidFill>
            </a:endParaRPr>
          </a:p>
        </p:txBody>
      </p:sp>
      <p:cxnSp>
        <p:nvCxnSpPr>
          <p:cNvPr id="14" name="Straight Arrow Connector 13"/>
          <p:cNvCxnSpPr/>
          <p:nvPr/>
        </p:nvCxnSpPr>
        <p:spPr>
          <a:xfrm flipH="1" flipV="1">
            <a:off x="7315201" y="4849792"/>
            <a:ext cx="833376" cy="6944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925952" y="2233914"/>
            <a:ext cx="160175" cy="4398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8819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4868651"/>
            <a:ext cx="8881404" cy="1815882"/>
          </a:xfrm>
          <a:prstGeom prst="rect">
            <a:avLst/>
          </a:prstGeom>
        </p:spPr>
        <p:txBody>
          <a:bodyPr wrap="square">
            <a:spAutoFit/>
          </a:bodyPr>
          <a:lstStyle/>
          <a:p>
            <a:r>
              <a:rPr lang="en-US" sz="2800" b="1" dirty="0" smtClean="0"/>
              <a:t>Checks that connecting links, arms, and rods, from the steering box to the wheel, are not worn or cracked.</a:t>
            </a:r>
          </a:p>
          <a:p>
            <a:r>
              <a:rPr lang="en-US" sz="2800" b="1" dirty="0" smtClean="0"/>
              <a:t>Checks that the </a:t>
            </a:r>
            <a:r>
              <a:rPr lang="en-US" sz="2800" b="1" dirty="0" smtClean="0">
                <a:solidFill>
                  <a:srgbClr val="FF0000"/>
                </a:solidFill>
              </a:rPr>
              <a:t>joints</a:t>
            </a:r>
            <a:r>
              <a:rPr lang="en-US" sz="2800" b="1" dirty="0" smtClean="0"/>
              <a:t> and </a:t>
            </a:r>
            <a:r>
              <a:rPr lang="en-US" sz="2800" b="1" dirty="0" smtClean="0">
                <a:solidFill>
                  <a:srgbClr val="FF0000"/>
                </a:solidFill>
              </a:rPr>
              <a:t>sockets</a:t>
            </a:r>
            <a:r>
              <a:rPr lang="en-US" sz="2800" b="1" dirty="0" smtClean="0"/>
              <a:t> are not worn and loose.</a:t>
            </a:r>
          </a:p>
          <a:p>
            <a:r>
              <a:rPr lang="en-US" sz="2800" b="1" dirty="0" smtClean="0"/>
              <a:t>Checks for </a:t>
            </a:r>
            <a:r>
              <a:rPr lang="en-US" sz="2800" b="1" dirty="0" smtClean="0">
                <a:solidFill>
                  <a:srgbClr val="FF0000"/>
                </a:solidFill>
              </a:rPr>
              <a:t>loose</a:t>
            </a:r>
            <a:r>
              <a:rPr lang="en-US" sz="2800" b="1" dirty="0" smtClean="0"/>
              <a:t> or missing nuts, bolts, or cotter keys.</a:t>
            </a:r>
            <a:endParaRPr lang="en-US" sz="2800" b="1" dirty="0"/>
          </a:p>
        </p:txBody>
      </p:sp>
      <p:sp>
        <p:nvSpPr>
          <p:cNvPr id="4" name="Rectangle 3"/>
          <p:cNvSpPr/>
          <p:nvPr/>
        </p:nvSpPr>
        <p:spPr>
          <a:xfrm rot="21037126">
            <a:off x="4923691" y="2075600"/>
            <a:ext cx="198354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Upper Arm</a:t>
            </a:r>
            <a:endParaRPr lang="en-US" sz="2800" dirty="0"/>
          </a:p>
        </p:txBody>
      </p:sp>
      <p:sp>
        <p:nvSpPr>
          <p:cNvPr id="5" name="Rectangle 4"/>
          <p:cNvSpPr/>
          <p:nvPr/>
        </p:nvSpPr>
        <p:spPr>
          <a:xfrm>
            <a:off x="6766560" y="2775081"/>
            <a:ext cx="171625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Lower Arm</a:t>
            </a:r>
            <a:endParaRPr lang="en-US" sz="2400" dirty="0"/>
          </a:p>
        </p:txBody>
      </p:sp>
      <p:sp>
        <p:nvSpPr>
          <p:cNvPr id="6" name="Rectangle 5"/>
          <p:cNvSpPr/>
          <p:nvPr/>
        </p:nvSpPr>
        <p:spPr>
          <a:xfrm>
            <a:off x="2109851" y="3755273"/>
            <a:ext cx="275726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Tie Rod</a:t>
            </a:r>
            <a:endParaRPr lang="en-US" sz="3200" dirty="0"/>
          </a:p>
        </p:txBody>
      </p:sp>
      <p:cxnSp>
        <p:nvCxnSpPr>
          <p:cNvPr id="8" name="Straight Arrow Connector 7"/>
          <p:cNvCxnSpPr/>
          <p:nvPr/>
        </p:nvCxnSpPr>
        <p:spPr>
          <a:xfrm>
            <a:off x="4248443" y="4212473"/>
            <a:ext cx="1378634" cy="86734"/>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44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757052" cy="6858000"/>
          </a:xfrm>
          <a:prstGeom prst="rect">
            <a:avLst/>
          </a:prstGeom>
        </p:spPr>
      </p:pic>
      <p:sp>
        <p:nvSpPr>
          <p:cNvPr id="3" name="Rectangle 2"/>
          <p:cNvSpPr/>
          <p:nvPr/>
        </p:nvSpPr>
        <p:spPr>
          <a:xfrm>
            <a:off x="-226451" y="1294393"/>
            <a:ext cx="60350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FF0000"/>
                </a:solidFill>
              </a:rPr>
              <a:t>Suspension</a:t>
            </a:r>
            <a:endParaRPr lang="en-US" sz="8000" dirty="0">
              <a:solidFill>
                <a:srgbClr val="FF0000"/>
              </a:solidFill>
            </a:endParaRPr>
          </a:p>
        </p:txBody>
      </p:sp>
      <p:sp>
        <p:nvSpPr>
          <p:cNvPr id="4" name="Rectangle 3"/>
          <p:cNvSpPr/>
          <p:nvPr/>
        </p:nvSpPr>
        <p:spPr>
          <a:xfrm>
            <a:off x="5098366" y="478301"/>
            <a:ext cx="3814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Mounts/Hangers</a:t>
            </a:r>
            <a:endParaRPr lang="en-US" sz="3200" b="1" dirty="0"/>
          </a:p>
        </p:txBody>
      </p:sp>
      <p:cxnSp>
        <p:nvCxnSpPr>
          <p:cNvPr id="6" name="Straight Arrow Connector 5"/>
          <p:cNvCxnSpPr/>
          <p:nvPr/>
        </p:nvCxnSpPr>
        <p:spPr>
          <a:xfrm>
            <a:off x="8758310" y="979853"/>
            <a:ext cx="912055" cy="23915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59613" y="1273126"/>
            <a:ext cx="3824067" cy="2286000"/>
          </a:xfrm>
          <a:prstGeom prst="straightConnector1">
            <a:avLst/>
          </a:prstGeom>
          <a:ln w="793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671646" y="2681886"/>
            <a:ext cx="148531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U-bolts</a:t>
            </a:r>
            <a:endParaRPr lang="en-US" sz="3200" b="1" dirty="0"/>
          </a:p>
        </p:txBody>
      </p:sp>
      <p:cxnSp>
        <p:nvCxnSpPr>
          <p:cNvPr id="16" name="Straight Arrow Connector 15"/>
          <p:cNvCxnSpPr/>
          <p:nvPr/>
        </p:nvCxnSpPr>
        <p:spPr>
          <a:xfrm flipH="1">
            <a:off x="4462389" y="3281621"/>
            <a:ext cx="1271954" cy="995289"/>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914" y="3402442"/>
            <a:ext cx="10738778" cy="494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rPr>
              <a:t>Looks for cracked or broken spring mounts. (hangers).</a:t>
            </a:r>
          </a:p>
          <a:p>
            <a:r>
              <a:rPr lang="en-US" sz="2800" b="1" dirty="0" smtClean="0">
                <a:solidFill>
                  <a:schemeClr val="tx1"/>
                </a:solidFill>
              </a:rPr>
              <a:t>Missing or damaged </a:t>
            </a:r>
            <a:r>
              <a:rPr lang="en-US" sz="2800" b="1" dirty="0" smtClean="0">
                <a:solidFill>
                  <a:srgbClr val="FF0000"/>
                </a:solidFill>
              </a:rPr>
              <a:t>bushings</a:t>
            </a:r>
            <a:r>
              <a:rPr lang="en-US" sz="2800" b="1" dirty="0" smtClean="0">
                <a:solidFill>
                  <a:schemeClr val="tx1"/>
                </a:solidFill>
              </a:rPr>
              <a:t>.</a:t>
            </a:r>
          </a:p>
          <a:p>
            <a:r>
              <a:rPr lang="en-US" sz="2800" b="1" dirty="0" smtClean="0">
                <a:solidFill>
                  <a:schemeClr val="tx1"/>
                </a:solidFill>
              </a:rPr>
              <a:t>Broken, loose or missing bolts, </a:t>
            </a:r>
            <a:r>
              <a:rPr lang="en-US" sz="2800" b="1" dirty="0" err="1" smtClean="0">
                <a:solidFill>
                  <a:srgbClr val="FF0000"/>
                </a:solidFill>
              </a:rPr>
              <a:t>u-bolts</a:t>
            </a:r>
            <a:r>
              <a:rPr lang="en-US" sz="2800" b="1" dirty="0" smtClean="0">
                <a:solidFill>
                  <a:schemeClr val="tx1"/>
                </a:solidFill>
              </a:rPr>
              <a:t>, or other axle mounting parts. (mounts should be checked at each point where they are secured to the vehicle frame and axles)</a:t>
            </a:r>
          </a:p>
          <a:p>
            <a:pPr algn="ctr"/>
            <a:endParaRPr lang="en-US" dirty="0">
              <a:solidFill>
                <a:schemeClr val="tx1"/>
              </a:solidFill>
            </a:endParaRPr>
          </a:p>
        </p:txBody>
      </p:sp>
    </p:spTree>
    <p:extLst>
      <p:ext uri="{BB962C8B-B14F-4D97-AF65-F5344CB8AC3E}">
        <p14:creationId xmlns:p14="http://schemas.microsoft.com/office/powerpoint/2010/main" val="1227434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80900" cy="6858000"/>
          </a:xfrm>
          <a:prstGeom prst="rect">
            <a:avLst/>
          </a:prstGeom>
        </p:spPr>
      </p:pic>
      <p:sp>
        <p:nvSpPr>
          <p:cNvPr id="3" name="Rectangle 2"/>
          <p:cNvSpPr/>
          <p:nvPr/>
        </p:nvSpPr>
        <p:spPr>
          <a:xfrm>
            <a:off x="4312376" y="2309837"/>
            <a:ext cx="1511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a:t>
            </a:r>
            <a:r>
              <a:rPr lang="en-US" sz="3200" b="1" dirty="0" smtClean="0"/>
              <a:t>hocks</a:t>
            </a:r>
            <a:endParaRPr lang="en-US" sz="3200" b="1" dirty="0"/>
          </a:p>
        </p:txBody>
      </p:sp>
      <p:sp>
        <p:nvSpPr>
          <p:cNvPr id="4" name="Rectangle 3"/>
          <p:cNvSpPr/>
          <p:nvPr/>
        </p:nvSpPr>
        <p:spPr>
          <a:xfrm rot="20749009">
            <a:off x="5151817" y="3504185"/>
            <a:ext cx="185244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Springs</a:t>
            </a:r>
            <a:endParaRPr lang="en-US" sz="3600" b="1" dirty="0">
              <a:solidFill>
                <a:schemeClr val="tx1"/>
              </a:solidFill>
            </a:endParaRPr>
          </a:p>
        </p:txBody>
      </p:sp>
      <p:sp>
        <p:nvSpPr>
          <p:cNvPr id="5" name="Rectangle 4"/>
          <p:cNvSpPr/>
          <p:nvPr/>
        </p:nvSpPr>
        <p:spPr>
          <a:xfrm>
            <a:off x="1200876" y="904768"/>
            <a:ext cx="45339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p>
          <a:p>
            <a:pPr algn="ctr"/>
            <a:r>
              <a:rPr lang="en-US" sz="3200" b="1" dirty="0" smtClean="0"/>
              <a:t>See that the shock absorbers are secure and that there are no </a:t>
            </a:r>
            <a:r>
              <a:rPr lang="en-US" sz="3200" b="1" dirty="0" smtClean="0">
                <a:solidFill>
                  <a:srgbClr val="FF0000"/>
                </a:solidFill>
              </a:rPr>
              <a:t>leaks</a:t>
            </a:r>
            <a:endParaRPr lang="en-US" sz="3200" b="1" dirty="0">
              <a:solidFill>
                <a:srgbClr val="FF0000"/>
              </a:solidFill>
            </a:endParaRPr>
          </a:p>
          <a:p>
            <a:pPr algn="ctr"/>
            <a:endParaRPr lang="en-US" dirty="0"/>
          </a:p>
        </p:txBody>
      </p:sp>
      <p:sp>
        <p:nvSpPr>
          <p:cNvPr id="6" name="Rectangle 5"/>
          <p:cNvSpPr/>
          <p:nvPr/>
        </p:nvSpPr>
        <p:spPr>
          <a:xfrm>
            <a:off x="616676" y="5731735"/>
            <a:ext cx="9093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Looks for missing, </a:t>
            </a:r>
            <a:r>
              <a:rPr lang="en-US" sz="3600" b="1" dirty="0" smtClean="0">
                <a:solidFill>
                  <a:srgbClr val="FF0000"/>
                </a:solidFill>
              </a:rPr>
              <a:t>shifted</a:t>
            </a:r>
            <a:r>
              <a:rPr lang="en-US" sz="3600" b="1" dirty="0" smtClean="0">
                <a:solidFill>
                  <a:schemeClr val="tx1"/>
                </a:solidFill>
              </a:rPr>
              <a:t>, cracked, or broken leaf springs.</a:t>
            </a:r>
          </a:p>
        </p:txBody>
      </p:sp>
    </p:spTree>
    <p:extLst>
      <p:ext uri="{BB962C8B-B14F-4D97-AF65-F5344CB8AC3E}">
        <p14:creationId xmlns:p14="http://schemas.microsoft.com/office/powerpoint/2010/main" val="1385027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817809"/>
            <a:ext cx="12452262" cy="7675809"/>
          </a:xfrm>
        </p:spPr>
      </p:pic>
      <p:sp>
        <p:nvSpPr>
          <p:cNvPr id="5" name="Rectangle 4"/>
          <p:cNvSpPr/>
          <p:nvPr/>
        </p:nvSpPr>
        <p:spPr>
          <a:xfrm>
            <a:off x="1249251" y="169451"/>
            <a:ext cx="10792495" cy="2123658"/>
          </a:xfrm>
          <a:prstGeom prst="rect">
            <a:avLst/>
          </a:prstGeom>
        </p:spPr>
        <p:txBody>
          <a:bodyPr wrap="square">
            <a:spAutoFit/>
          </a:bodyPr>
          <a:lstStyle/>
          <a:p>
            <a:pPr algn="ctr"/>
            <a:r>
              <a:rPr lang="en-US" sz="6600" b="1" dirty="0" smtClean="0">
                <a:solidFill>
                  <a:srgbClr val="FF0000"/>
                </a:solidFill>
              </a:rPr>
              <a:t> PROCEDURE #1</a:t>
            </a:r>
            <a:br>
              <a:rPr lang="en-US" sz="6600" b="1" dirty="0" smtClean="0">
                <a:solidFill>
                  <a:srgbClr val="FF0000"/>
                </a:solidFill>
              </a:rPr>
            </a:br>
            <a:r>
              <a:rPr lang="en-US" sz="6600" b="1" dirty="0" smtClean="0">
                <a:solidFill>
                  <a:srgbClr val="FF0000"/>
                </a:solidFill>
              </a:rPr>
              <a:t>The Approach</a:t>
            </a:r>
            <a:endParaRPr lang="en-US" sz="6600" dirty="0">
              <a:solidFill>
                <a:srgbClr val="FF0000"/>
              </a:solidFill>
            </a:endParaRPr>
          </a:p>
        </p:txBody>
      </p:sp>
      <p:sp>
        <p:nvSpPr>
          <p:cNvPr id="6" name="Rectangle 5"/>
          <p:cNvSpPr/>
          <p:nvPr/>
        </p:nvSpPr>
        <p:spPr>
          <a:xfrm>
            <a:off x="1095241" y="3280369"/>
            <a:ext cx="10001518" cy="2862322"/>
          </a:xfrm>
          <a:prstGeom prst="rect">
            <a:avLst/>
          </a:prstGeom>
        </p:spPr>
        <p:txBody>
          <a:bodyPr wrap="square">
            <a:spAutoFit/>
          </a:bodyPr>
          <a:lstStyle/>
          <a:p>
            <a:pPr marL="571500" indent="-571500">
              <a:buFont typeface="Arial" panose="020B0604020202020204" pitchFamily="34" charset="0"/>
              <a:buChar char="•"/>
              <a:defRPr/>
            </a:pPr>
            <a:r>
              <a:rPr lang="en-US" sz="3600" b="1" dirty="0">
                <a:solidFill>
                  <a:srgbClr val="FFFFFF"/>
                </a:solidFill>
              </a:rPr>
              <a:t>Leaning to one side </a:t>
            </a:r>
          </a:p>
          <a:p>
            <a:pPr marL="571500" indent="-571500">
              <a:buFont typeface="Arial" panose="020B0604020202020204" pitchFamily="34" charset="0"/>
              <a:buChar char="•"/>
              <a:defRPr/>
            </a:pPr>
            <a:r>
              <a:rPr lang="en-US" sz="3600" b="1" dirty="0">
                <a:solidFill>
                  <a:srgbClr val="FFFFFF"/>
                </a:solidFill>
              </a:rPr>
              <a:t>Major fluid leaks such as </a:t>
            </a:r>
            <a:r>
              <a:rPr lang="en-US" sz="3600" b="1" dirty="0">
                <a:solidFill>
                  <a:srgbClr val="FF0000"/>
                </a:solidFill>
              </a:rPr>
              <a:t>oil</a:t>
            </a:r>
            <a:r>
              <a:rPr lang="en-US" sz="3600" b="1" dirty="0">
                <a:solidFill>
                  <a:schemeClr val="bg1"/>
                </a:solidFill>
              </a:rPr>
              <a:t>,</a:t>
            </a:r>
            <a:r>
              <a:rPr lang="en-US" sz="3600" b="1" dirty="0">
                <a:solidFill>
                  <a:srgbClr val="C00000"/>
                </a:solidFill>
              </a:rPr>
              <a:t> </a:t>
            </a:r>
            <a:r>
              <a:rPr lang="en-US" sz="3600" b="1" dirty="0">
                <a:solidFill>
                  <a:srgbClr val="FF0000"/>
                </a:solidFill>
              </a:rPr>
              <a:t>fuel</a:t>
            </a:r>
            <a:r>
              <a:rPr lang="en-US" sz="3600" b="1" dirty="0">
                <a:solidFill>
                  <a:srgbClr val="FFFFFF"/>
                </a:solidFill>
              </a:rPr>
              <a:t>, coolant etc.</a:t>
            </a:r>
          </a:p>
          <a:p>
            <a:pPr marL="571500" indent="-571500">
              <a:buFont typeface="Arial" panose="020B0604020202020204" pitchFamily="34" charset="0"/>
              <a:buChar char="•"/>
              <a:defRPr/>
            </a:pPr>
            <a:r>
              <a:rPr lang="en-US" sz="3600" b="1" dirty="0">
                <a:solidFill>
                  <a:srgbClr val="FFFFFF"/>
                </a:solidFill>
              </a:rPr>
              <a:t>Any damage not recognized from the previous day.</a:t>
            </a:r>
          </a:p>
          <a:p>
            <a:pPr marL="571500" indent="-571500">
              <a:buFont typeface="Arial" panose="020B0604020202020204" pitchFamily="34" charset="0"/>
              <a:buChar char="•"/>
              <a:defRPr/>
            </a:pPr>
            <a:r>
              <a:rPr lang="en-US" sz="3600" b="1" dirty="0">
                <a:solidFill>
                  <a:srgbClr val="FFFFFF"/>
                </a:solidFill>
              </a:rPr>
              <a:t>Smell for any unusual </a:t>
            </a:r>
            <a:r>
              <a:rPr lang="en-US" sz="3600" b="1" dirty="0">
                <a:solidFill>
                  <a:srgbClr val="FF0000"/>
                </a:solidFill>
              </a:rPr>
              <a:t>odors</a:t>
            </a:r>
            <a:r>
              <a:rPr lang="en-US" sz="3600" b="1" dirty="0">
                <a:solidFill>
                  <a:srgbClr val="FFFFFF"/>
                </a:solidFill>
              </a:rPr>
              <a:t>.</a:t>
            </a:r>
          </a:p>
        </p:txBody>
      </p:sp>
    </p:spTree>
    <p:extLst>
      <p:ext uri="{BB962C8B-B14F-4D97-AF65-F5344CB8AC3E}">
        <p14:creationId xmlns:p14="http://schemas.microsoft.com/office/powerpoint/2010/main" val="1793840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 y="-101600"/>
            <a:ext cx="12090400" cy="6858000"/>
          </a:xfrm>
          <a:prstGeom prst="rect">
            <a:avLst/>
          </a:prstGeom>
        </p:spPr>
      </p:pic>
      <p:sp>
        <p:nvSpPr>
          <p:cNvPr id="3" name="Rectangle 2"/>
          <p:cNvSpPr/>
          <p:nvPr/>
        </p:nvSpPr>
        <p:spPr>
          <a:xfrm>
            <a:off x="4718050" y="2413000"/>
            <a:ext cx="2654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Slack Adjuster</a:t>
            </a:r>
            <a:endParaRPr lang="en-US" sz="3200" b="1" dirty="0"/>
          </a:p>
        </p:txBody>
      </p:sp>
      <p:sp>
        <p:nvSpPr>
          <p:cNvPr id="4" name="Rectangle 3"/>
          <p:cNvSpPr/>
          <p:nvPr/>
        </p:nvSpPr>
        <p:spPr>
          <a:xfrm>
            <a:off x="7372350" y="571500"/>
            <a:ext cx="3302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Push Rod</a:t>
            </a:r>
            <a:endParaRPr lang="en-US" sz="3200" b="1" dirty="0"/>
          </a:p>
        </p:txBody>
      </p:sp>
      <p:cxnSp>
        <p:nvCxnSpPr>
          <p:cNvPr id="6" name="Straight Arrow Connector 5"/>
          <p:cNvCxnSpPr/>
          <p:nvPr/>
        </p:nvCxnSpPr>
        <p:spPr>
          <a:xfrm flipH="1">
            <a:off x="5435600" y="1155700"/>
            <a:ext cx="2832100" cy="5207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66800" y="4584700"/>
            <a:ext cx="9258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C000"/>
                </a:solidFill>
              </a:rPr>
              <a:t>Checks for broken, loose, or missing parts.</a:t>
            </a:r>
          </a:p>
          <a:p>
            <a:pPr algn="ctr"/>
            <a:r>
              <a:rPr lang="en-US" sz="3200" b="1" dirty="0" smtClean="0">
                <a:solidFill>
                  <a:srgbClr val="FFC000"/>
                </a:solidFill>
              </a:rPr>
              <a:t>When Pulled by hand brake </a:t>
            </a:r>
            <a:r>
              <a:rPr lang="en-US" sz="3200" b="1" dirty="0" smtClean="0">
                <a:solidFill>
                  <a:srgbClr val="FF0000"/>
                </a:solidFill>
              </a:rPr>
              <a:t>push rod </a:t>
            </a:r>
            <a:r>
              <a:rPr lang="en-US" sz="3200" b="1" dirty="0" smtClean="0">
                <a:solidFill>
                  <a:srgbClr val="FFC000"/>
                </a:solidFill>
              </a:rPr>
              <a:t>should not move more than one inch (with brakes released)</a:t>
            </a:r>
            <a:endParaRPr lang="en-US" sz="3200" b="1" dirty="0">
              <a:solidFill>
                <a:srgbClr val="FFC000"/>
              </a:solidFill>
            </a:endParaRPr>
          </a:p>
        </p:txBody>
      </p:sp>
      <p:sp>
        <p:nvSpPr>
          <p:cNvPr id="9" name="Rectangle 8"/>
          <p:cNvSpPr/>
          <p:nvPr/>
        </p:nvSpPr>
        <p:spPr>
          <a:xfrm>
            <a:off x="1066800" y="571500"/>
            <a:ext cx="4521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Brakes</a:t>
            </a:r>
            <a:endParaRPr lang="en-US" sz="7200" b="1" dirty="0">
              <a:solidFill>
                <a:srgbClr val="FF0000"/>
              </a:solidFill>
            </a:endParaRPr>
          </a:p>
        </p:txBody>
      </p:sp>
    </p:spTree>
    <p:extLst>
      <p:ext uri="{BB962C8B-B14F-4D97-AF65-F5344CB8AC3E}">
        <p14:creationId xmlns:p14="http://schemas.microsoft.com/office/powerpoint/2010/main" val="1323362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0" y="0"/>
            <a:ext cx="11938000" cy="6858000"/>
          </a:xfrm>
          <a:prstGeom prst="rect">
            <a:avLst/>
          </a:prstGeom>
        </p:spPr>
      </p:pic>
      <p:sp>
        <p:nvSpPr>
          <p:cNvPr id="6" name="Rectangle 5"/>
          <p:cNvSpPr/>
          <p:nvPr/>
        </p:nvSpPr>
        <p:spPr>
          <a:xfrm>
            <a:off x="8902700" y="368300"/>
            <a:ext cx="3048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Brake Chamber</a:t>
            </a:r>
            <a:endParaRPr lang="en-US" sz="3200" b="1" dirty="0"/>
          </a:p>
        </p:txBody>
      </p:sp>
      <p:sp>
        <p:nvSpPr>
          <p:cNvPr id="7" name="Rectangle 6"/>
          <p:cNvSpPr/>
          <p:nvPr/>
        </p:nvSpPr>
        <p:spPr>
          <a:xfrm>
            <a:off x="4432300" y="254000"/>
            <a:ext cx="3149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Brake hose/lines</a:t>
            </a:r>
            <a:endParaRPr lang="en-US" sz="3200" b="1" dirty="0"/>
          </a:p>
        </p:txBody>
      </p:sp>
      <p:cxnSp>
        <p:nvCxnSpPr>
          <p:cNvPr id="9" name="Straight Arrow Connector 8"/>
          <p:cNvCxnSpPr/>
          <p:nvPr/>
        </p:nvCxnSpPr>
        <p:spPr>
          <a:xfrm flipH="1">
            <a:off x="7874000" y="1168400"/>
            <a:ext cx="1574800" cy="16383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24500" y="876300"/>
            <a:ext cx="584200" cy="812800"/>
          </a:xfrm>
          <a:prstGeom prst="straightConnector1">
            <a:avLst/>
          </a:pr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8200" y="2311400"/>
            <a:ext cx="64516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C000"/>
                </a:solidFill>
              </a:rPr>
              <a:t>See that the chambers are not leaking, cracked, or </a:t>
            </a:r>
            <a:r>
              <a:rPr lang="en-US" sz="3200" b="1" dirty="0" smtClean="0">
                <a:solidFill>
                  <a:srgbClr val="FF0000"/>
                </a:solidFill>
              </a:rPr>
              <a:t>dented</a:t>
            </a:r>
            <a:r>
              <a:rPr lang="en-US" sz="3200" b="1" dirty="0" smtClean="0">
                <a:solidFill>
                  <a:srgbClr val="FFC000"/>
                </a:solidFill>
              </a:rPr>
              <a:t> and mounted securely.</a:t>
            </a:r>
          </a:p>
          <a:p>
            <a:endParaRPr lang="en-US" sz="3200" b="1" dirty="0">
              <a:solidFill>
                <a:srgbClr val="FFC000"/>
              </a:solidFill>
            </a:endParaRPr>
          </a:p>
          <a:p>
            <a:r>
              <a:rPr lang="en-US" sz="3200" b="1" dirty="0" smtClean="0">
                <a:solidFill>
                  <a:srgbClr val="FFC000"/>
                </a:solidFill>
              </a:rPr>
              <a:t>Looks for cracked, worn, or leaking hoses, lines and </a:t>
            </a:r>
            <a:r>
              <a:rPr lang="en-US" sz="3200" b="1" dirty="0" smtClean="0">
                <a:solidFill>
                  <a:srgbClr val="FF0000"/>
                </a:solidFill>
              </a:rPr>
              <a:t>couplings</a:t>
            </a:r>
            <a:r>
              <a:rPr lang="en-US" sz="3200" b="1" dirty="0" smtClean="0">
                <a:solidFill>
                  <a:srgbClr val="FFC000"/>
                </a:solidFill>
              </a:rPr>
              <a:t>.</a:t>
            </a:r>
            <a:endParaRPr lang="en-US" sz="3200" b="1" dirty="0">
              <a:solidFill>
                <a:srgbClr val="FFC000"/>
              </a:solidFill>
            </a:endParaRPr>
          </a:p>
        </p:txBody>
      </p:sp>
    </p:spTree>
    <p:extLst>
      <p:ext uri="{BB962C8B-B14F-4D97-AF65-F5344CB8AC3E}">
        <p14:creationId xmlns:p14="http://schemas.microsoft.com/office/powerpoint/2010/main" val="2275687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0" y="0"/>
            <a:ext cx="12433300" cy="6858000"/>
          </a:xfrm>
          <a:prstGeom prst="rect">
            <a:avLst/>
          </a:prstGeom>
        </p:spPr>
      </p:pic>
      <p:sp>
        <p:nvSpPr>
          <p:cNvPr id="3" name="Rectangle 2"/>
          <p:cNvSpPr/>
          <p:nvPr/>
        </p:nvSpPr>
        <p:spPr>
          <a:xfrm>
            <a:off x="266700" y="5778500"/>
            <a:ext cx="772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Brake Drums and Linings</a:t>
            </a:r>
            <a:endParaRPr lang="en-US" sz="4800" b="1" dirty="0"/>
          </a:p>
        </p:txBody>
      </p:sp>
      <p:cxnSp>
        <p:nvCxnSpPr>
          <p:cNvPr id="5" name="Straight Arrow Connector 4"/>
          <p:cNvCxnSpPr/>
          <p:nvPr/>
        </p:nvCxnSpPr>
        <p:spPr>
          <a:xfrm flipV="1">
            <a:off x="1612900" y="4635500"/>
            <a:ext cx="1511300" cy="12954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502400" y="4368800"/>
            <a:ext cx="0" cy="15621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39800" y="1517650"/>
            <a:ext cx="9639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C000"/>
                </a:solidFill>
              </a:rPr>
              <a:t>Checks for cracks, dents, holes, or loose or missing bolts.</a:t>
            </a:r>
          </a:p>
          <a:p>
            <a:pPr algn="ctr"/>
            <a:r>
              <a:rPr lang="en-US" sz="4400" b="1" dirty="0" smtClean="0">
                <a:solidFill>
                  <a:srgbClr val="FFC000"/>
                </a:solidFill>
              </a:rPr>
              <a:t>Check for debris or </a:t>
            </a:r>
            <a:r>
              <a:rPr lang="en-US" sz="4400" b="1" dirty="0" smtClean="0">
                <a:solidFill>
                  <a:srgbClr val="FF0000"/>
                </a:solidFill>
              </a:rPr>
              <a:t>oil/grease</a:t>
            </a:r>
            <a:r>
              <a:rPr lang="en-US" sz="4400" b="1" dirty="0" smtClean="0">
                <a:solidFill>
                  <a:srgbClr val="FFC000"/>
                </a:solidFill>
              </a:rPr>
              <a:t>.</a:t>
            </a:r>
          </a:p>
          <a:p>
            <a:pPr algn="ctr"/>
            <a:endParaRPr lang="en-US" sz="4400" b="1" dirty="0">
              <a:solidFill>
                <a:srgbClr val="FFC000"/>
              </a:solidFill>
            </a:endParaRPr>
          </a:p>
          <a:p>
            <a:pPr algn="ctr"/>
            <a:r>
              <a:rPr lang="en-US" sz="4400" b="1" dirty="0" smtClean="0">
                <a:solidFill>
                  <a:srgbClr val="FFC000"/>
                </a:solidFill>
              </a:rPr>
              <a:t>Brake linings (where visible) should not be worn dangerously </a:t>
            </a:r>
            <a:r>
              <a:rPr lang="en-US" sz="4400" b="1" dirty="0" smtClean="0">
                <a:solidFill>
                  <a:srgbClr val="FF0000"/>
                </a:solidFill>
              </a:rPr>
              <a:t>thin</a:t>
            </a:r>
            <a:endParaRPr lang="en-US" sz="4400" b="1" dirty="0">
              <a:solidFill>
                <a:srgbClr val="FF0000"/>
              </a:solidFill>
            </a:endParaRPr>
          </a:p>
        </p:txBody>
      </p:sp>
    </p:spTree>
    <p:extLst>
      <p:ext uri="{BB962C8B-B14F-4D97-AF65-F5344CB8AC3E}">
        <p14:creationId xmlns:p14="http://schemas.microsoft.com/office/powerpoint/2010/main" val="685742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87400" y="584200"/>
            <a:ext cx="10972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t>Frame and Cross Members </a:t>
            </a:r>
            <a:endParaRPr lang="en-US" sz="7200" dirty="0"/>
          </a:p>
        </p:txBody>
      </p:sp>
      <p:cxnSp>
        <p:nvCxnSpPr>
          <p:cNvPr id="6" name="Straight Arrow Connector 5"/>
          <p:cNvCxnSpPr/>
          <p:nvPr/>
        </p:nvCxnSpPr>
        <p:spPr>
          <a:xfrm>
            <a:off x="3086100" y="1498600"/>
            <a:ext cx="457200" cy="167640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724400" y="1498600"/>
            <a:ext cx="3314700" cy="495300"/>
          </a:xfrm>
          <a:prstGeom prst="straightConnector1">
            <a:avLst/>
          </a:prstGeom>
          <a:ln w="952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371601" y="4946650"/>
            <a:ext cx="10642599" cy="132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C000"/>
                </a:solidFill>
              </a:rPr>
              <a:t>Looks for cracks, broken </a:t>
            </a:r>
            <a:r>
              <a:rPr lang="en-US" sz="4400" b="1" dirty="0" smtClean="0">
                <a:solidFill>
                  <a:srgbClr val="FF0000"/>
                </a:solidFill>
              </a:rPr>
              <a:t>welds</a:t>
            </a:r>
            <a:r>
              <a:rPr lang="en-US" sz="4400" b="1" dirty="0" smtClean="0">
                <a:solidFill>
                  <a:srgbClr val="FFC000"/>
                </a:solidFill>
              </a:rPr>
              <a:t>, holes or other damage to the longitudinal frame members, </a:t>
            </a:r>
            <a:r>
              <a:rPr lang="en-US" sz="4400" b="1" dirty="0" smtClean="0">
                <a:solidFill>
                  <a:srgbClr val="FF0000"/>
                </a:solidFill>
              </a:rPr>
              <a:t>cross</a:t>
            </a:r>
            <a:r>
              <a:rPr lang="en-US" sz="4400" b="1" dirty="0" smtClean="0">
                <a:solidFill>
                  <a:srgbClr val="FFC000"/>
                </a:solidFill>
              </a:rPr>
              <a:t> members box and floor.</a:t>
            </a:r>
            <a:endParaRPr lang="en-US" sz="4400" b="1" dirty="0">
              <a:solidFill>
                <a:srgbClr val="FFC000"/>
              </a:solidFill>
            </a:endParaRPr>
          </a:p>
        </p:txBody>
      </p:sp>
    </p:spTree>
    <p:extLst>
      <p:ext uri="{BB962C8B-B14F-4D97-AF65-F5344CB8AC3E}">
        <p14:creationId xmlns:p14="http://schemas.microsoft.com/office/powerpoint/2010/main" val="621869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946400" y="482600"/>
            <a:ext cx="6464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t>Fuel Tank/Lines</a:t>
            </a:r>
            <a:endParaRPr lang="en-US" sz="7200" dirty="0"/>
          </a:p>
        </p:txBody>
      </p:sp>
      <p:sp>
        <p:nvSpPr>
          <p:cNvPr id="4" name="Rectangle 3"/>
          <p:cNvSpPr/>
          <p:nvPr/>
        </p:nvSpPr>
        <p:spPr>
          <a:xfrm>
            <a:off x="1365250" y="5410200"/>
            <a:ext cx="9372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Checks that the tank(s) are </a:t>
            </a:r>
            <a:r>
              <a:rPr lang="en-US" sz="4000" b="1" dirty="0" smtClean="0">
                <a:solidFill>
                  <a:srgbClr val="FF0000"/>
                </a:solidFill>
              </a:rPr>
              <a:t>secure</a:t>
            </a:r>
            <a:r>
              <a:rPr lang="en-US" sz="4000" b="1" dirty="0" smtClean="0">
                <a:solidFill>
                  <a:schemeClr val="tx1"/>
                </a:solidFill>
              </a:rPr>
              <a:t>, caps are tight and that there are no leaks from the tank(s) or lines.</a:t>
            </a:r>
            <a:endParaRPr lang="en-US" sz="4000" b="1" dirty="0">
              <a:solidFill>
                <a:schemeClr val="tx1"/>
              </a:solidFill>
            </a:endParaRPr>
          </a:p>
        </p:txBody>
      </p:sp>
    </p:spTree>
    <p:extLst>
      <p:ext uri="{BB962C8B-B14F-4D97-AF65-F5344CB8AC3E}">
        <p14:creationId xmlns:p14="http://schemas.microsoft.com/office/powerpoint/2010/main" val="4208989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20600" cy="6858000"/>
          </a:xfrm>
          <a:prstGeom prst="rect">
            <a:avLst/>
          </a:prstGeom>
        </p:spPr>
      </p:pic>
      <p:sp>
        <p:nvSpPr>
          <p:cNvPr id="4" name="Rectangle 3"/>
          <p:cNvSpPr/>
          <p:nvPr/>
        </p:nvSpPr>
        <p:spPr>
          <a:xfrm>
            <a:off x="3429000" y="635000"/>
            <a:ext cx="65405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t>Auxiliary Spring</a:t>
            </a:r>
            <a:endParaRPr lang="en-US" sz="7200" b="1" dirty="0"/>
          </a:p>
        </p:txBody>
      </p:sp>
      <p:sp>
        <p:nvSpPr>
          <p:cNvPr id="5" name="Rectangle 4"/>
          <p:cNvSpPr/>
          <p:nvPr/>
        </p:nvSpPr>
        <p:spPr>
          <a:xfrm>
            <a:off x="1917700" y="5702300"/>
            <a:ext cx="8051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Not damaged and </a:t>
            </a:r>
            <a:r>
              <a:rPr lang="en-US" sz="4000" b="1" dirty="0" smtClean="0">
                <a:solidFill>
                  <a:srgbClr val="FF0000"/>
                </a:solidFill>
              </a:rPr>
              <a:t>mounted</a:t>
            </a:r>
            <a:r>
              <a:rPr lang="en-US" sz="4000" b="1" dirty="0" smtClean="0"/>
              <a:t> securely</a:t>
            </a:r>
            <a:r>
              <a:rPr lang="en-US" dirty="0" smtClean="0"/>
              <a:t>.</a:t>
            </a:r>
            <a:endParaRPr lang="en-US" dirty="0"/>
          </a:p>
        </p:txBody>
      </p:sp>
    </p:spTree>
    <p:extLst>
      <p:ext uri="{BB962C8B-B14F-4D97-AF65-F5344CB8AC3E}">
        <p14:creationId xmlns:p14="http://schemas.microsoft.com/office/powerpoint/2010/main" val="3394510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00" y="0"/>
            <a:ext cx="11874500" cy="6858000"/>
          </a:xfrm>
          <a:prstGeom prst="rect">
            <a:avLst/>
          </a:prstGeom>
        </p:spPr>
      </p:pic>
      <p:sp>
        <p:nvSpPr>
          <p:cNvPr id="3" name="Rectangle 2"/>
          <p:cNvSpPr/>
          <p:nvPr/>
        </p:nvSpPr>
        <p:spPr>
          <a:xfrm>
            <a:off x="1778000" y="843281"/>
            <a:ext cx="8636000" cy="2204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I would check all suspension and braking parts the same as I did in the front. (Must point to and name each part)</a:t>
            </a:r>
            <a:endParaRPr lang="en-US" sz="5400" dirty="0"/>
          </a:p>
        </p:txBody>
      </p:sp>
    </p:spTree>
    <p:extLst>
      <p:ext uri="{BB962C8B-B14F-4D97-AF65-F5344CB8AC3E}">
        <p14:creationId xmlns:p14="http://schemas.microsoft.com/office/powerpoint/2010/main" val="2146715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00" y="0"/>
            <a:ext cx="12039600" cy="6858000"/>
          </a:xfrm>
          <a:prstGeom prst="rect">
            <a:avLst/>
          </a:prstGeom>
        </p:spPr>
      </p:pic>
      <p:sp>
        <p:nvSpPr>
          <p:cNvPr id="3" name="Rectangle 2"/>
          <p:cNvSpPr/>
          <p:nvPr/>
        </p:nvSpPr>
        <p:spPr>
          <a:xfrm>
            <a:off x="787400" y="2235200"/>
            <a:ext cx="61341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t>Drive Shaft</a:t>
            </a:r>
            <a:endParaRPr lang="en-US" sz="7200" dirty="0"/>
          </a:p>
        </p:txBody>
      </p:sp>
      <p:sp>
        <p:nvSpPr>
          <p:cNvPr id="4" name="Rectangle 3"/>
          <p:cNvSpPr/>
          <p:nvPr/>
        </p:nvSpPr>
        <p:spPr>
          <a:xfrm>
            <a:off x="558800" y="4470400"/>
            <a:ext cx="1026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rgbClr val="FFC000"/>
                </a:solidFill>
              </a:rPr>
              <a:t>Is not bent or cracked.</a:t>
            </a:r>
          </a:p>
          <a:p>
            <a:r>
              <a:rPr lang="en-US" sz="4800" b="1" dirty="0" smtClean="0">
                <a:solidFill>
                  <a:srgbClr val="FFC000"/>
                </a:solidFill>
              </a:rPr>
              <a:t>Couplings should be secure and free of foreign </a:t>
            </a:r>
            <a:r>
              <a:rPr lang="en-US" sz="4800" b="1" dirty="0" smtClean="0">
                <a:solidFill>
                  <a:srgbClr val="FF0000"/>
                </a:solidFill>
              </a:rPr>
              <a:t>objects</a:t>
            </a:r>
            <a:r>
              <a:rPr lang="en-US" sz="4800" b="1" dirty="0" smtClean="0">
                <a:solidFill>
                  <a:srgbClr val="FFC000"/>
                </a:solidFill>
              </a:rPr>
              <a:t>.</a:t>
            </a:r>
            <a:endParaRPr lang="en-US" sz="4800" b="1" dirty="0">
              <a:solidFill>
                <a:srgbClr val="FFC000"/>
              </a:solidFill>
            </a:endParaRPr>
          </a:p>
        </p:txBody>
      </p:sp>
    </p:spTree>
    <p:extLst>
      <p:ext uri="{BB962C8B-B14F-4D97-AF65-F5344CB8AC3E}">
        <p14:creationId xmlns:p14="http://schemas.microsoft.com/office/powerpoint/2010/main" val="2561448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SCN5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38200" y="2828836"/>
            <a:ext cx="9893300" cy="2308324"/>
          </a:xfrm>
          <a:prstGeom prst="rect">
            <a:avLst/>
          </a:prstGeom>
        </p:spPr>
        <p:txBody>
          <a:bodyPr wrap="square">
            <a:spAutoFit/>
          </a:bodyPr>
          <a:lstStyle/>
          <a:p>
            <a:pPr>
              <a:defRPr/>
            </a:pPr>
            <a:r>
              <a:rPr lang="en-US" sz="3600" b="1" dirty="0">
                <a:solidFill>
                  <a:schemeClr val="hlink"/>
                </a:solidFill>
              </a:rPr>
              <a:t>Connected tightly and mounted securely.</a:t>
            </a:r>
          </a:p>
          <a:p>
            <a:pPr>
              <a:defRPr/>
            </a:pPr>
            <a:r>
              <a:rPr lang="en-US" sz="3600" b="1" dirty="0">
                <a:solidFill>
                  <a:schemeClr val="hlink"/>
                </a:solidFill>
              </a:rPr>
              <a:t>Checks system for damage</a:t>
            </a:r>
            <a:r>
              <a:rPr lang="en-US" sz="3600" b="1" dirty="0">
                <a:solidFill>
                  <a:srgbClr val="FFFF00"/>
                </a:solidFill>
              </a:rPr>
              <a:t> </a:t>
            </a:r>
            <a:r>
              <a:rPr lang="en-US" sz="3600" b="1" dirty="0">
                <a:solidFill>
                  <a:srgbClr val="0070C0"/>
                </a:solidFill>
              </a:rPr>
              <a:t>(cracks, holes, severe dents)</a:t>
            </a:r>
            <a:r>
              <a:rPr lang="en-US" sz="3600" b="1" dirty="0">
                <a:solidFill>
                  <a:srgbClr val="FFFF00"/>
                </a:solidFill>
              </a:rPr>
              <a:t> </a:t>
            </a:r>
            <a:r>
              <a:rPr lang="en-US" sz="3600" b="1" dirty="0">
                <a:solidFill>
                  <a:schemeClr val="hlink"/>
                </a:solidFill>
              </a:rPr>
              <a:t>and signs of leaking</a:t>
            </a:r>
            <a:r>
              <a:rPr lang="en-US" sz="3600" b="1" dirty="0">
                <a:solidFill>
                  <a:srgbClr val="FFFF00"/>
                </a:solidFill>
              </a:rPr>
              <a:t> </a:t>
            </a:r>
            <a:r>
              <a:rPr lang="en-US" sz="3600" b="1" dirty="0">
                <a:solidFill>
                  <a:srgbClr val="0070C0"/>
                </a:solidFill>
              </a:rPr>
              <a:t>(rust or carbon</a:t>
            </a:r>
            <a:r>
              <a:rPr lang="en-US" sz="3600" b="1" dirty="0">
                <a:solidFill>
                  <a:srgbClr val="FF0000"/>
                </a:solidFill>
              </a:rPr>
              <a:t> soot</a:t>
            </a:r>
            <a:r>
              <a:rPr lang="en-US" sz="3600" b="1" dirty="0">
                <a:solidFill>
                  <a:srgbClr val="0070C0"/>
                </a:solidFill>
              </a:rPr>
              <a:t>).</a:t>
            </a:r>
            <a:r>
              <a:rPr lang="en-US" sz="3600" b="1" dirty="0">
                <a:solidFill>
                  <a:srgbClr val="FF0000"/>
                </a:solidFill>
              </a:rPr>
              <a:t>  </a:t>
            </a:r>
          </a:p>
          <a:p>
            <a:pPr>
              <a:defRPr/>
            </a:pPr>
            <a:r>
              <a:rPr lang="en-US" sz="3600" b="1" dirty="0">
                <a:solidFill>
                  <a:schemeClr val="hlink"/>
                </a:solidFill>
              </a:rPr>
              <a:t>No excessive </a:t>
            </a:r>
            <a:r>
              <a:rPr lang="en-US" sz="3600" b="1" dirty="0">
                <a:solidFill>
                  <a:srgbClr val="FF0000"/>
                </a:solidFill>
              </a:rPr>
              <a:t>noise</a:t>
            </a:r>
            <a:r>
              <a:rPr lang="en-US" sz="3600" b="1" dirty="0">
                <a:solidFill>
                  <a:schemeClr val="hlink"/>
                </a:solidFill>
              </a:rPr>
              <a:t> when engine is running.</a:t>
            </a:r>
          </a:p>
        </p:txBody>
      </p:sp>
      <p:sp>
        <p:nvSpPr>
          <p:cNvPr id="4" name="Rectangle 3"/>
          <p:cNvSpPr/>
          <p:nvPr/>
        </p:nvSpPr>
        <p:spPr>
          <a:xfrm>
            <a:off x="2487410" y="423267"/>
            <a:ext cx="6988580" cy="1200329"/>
          </a:xfrm>
          <a:prstGeom prst="rect">
            <a:avLst/>
          </a:prstGeom>
        </p:spPr>
        <p:txBody>
          <a:bodyPr wrap="none">
            <a:spAutoFit/>
          </a:bodyPr>
          <a:lstStyle/>
          <a:p>
            <a:r>
              <a:rPr lang="en-US" sz="7200" b="1" dirty="0" smtClean="0">
                <a:solidFill>
                  <a:srgbClr val="FF0000"/>
                </a:solidFill>
              </a:rPr>
              <a:t>EXHAUST SYSTEM</a:t>
            </a:r>
            <a:endParaRPr lang="en-US" sz="7200" dirty="0">
              <a:solidFill>
                <a:srgbClr val="FF0000"/>
              </a:solidFill>
            </a:endParaRPr>
          </a:p>
        </p:txBody>
      </p:sp>
    </p:spTree>
    <p:extLst>
      <p:ext uri="{BB962C8B-B14F-4D97-AF65-F5344CB8AC3E}">
        <p14:creationId xmlns:p14="http://schemas.microsoft.com/office/powerpoint/2010/main" val="3770692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680118" y="791066"/>
            <a:ext cx="8831764" cy="1200329"/>
          </a:xfrm>
          <a:prstGeom prst="rect">
            <a:avLst/>
          </a:prstGeom>
        </p:spPr>
        <p:txBody>
          <a:bodyPr wrap="square">
            <a:spAutoFit/>
          </a:bodyPr>
          <a:lstStyle/>
          <a:p>
            <a:pPr algn="ctr"/>
            <a:r>
              <a:rPr lang="en-US" sz="7200" dirty="0"/>
              <a:t>Procedure #3</a:t>
            </a:r>
          </a:p>
        </p:txBody>
      </p:sp>
      <p:sp>
        <p:nvSpPr>
          <p:cNvPr id="4" name="Rectangle 3"/>
          <p:cNvSpPr/>
          <p:nvPr/>
        </p:nvSpPr>
        <p:spPr>
          <a:xfrm>
            <a:off x="1680118" y="5162344"/>
            <a:ext cx="8831764" cy="1200329"/>
          </a:xfrm>
          <a:prstGeom prst="rect">
            <a:avLst/>
          </a:prstGeom>
        </p:spPr>
        <p:txBody>
          <a:bodyPr wrap="square">
            <a:spAutoFit/>
          </a:bodyPr>
          <a:lstStyle/>
          <a:p>
            <a:pPr algn="ctr"/>
            <a:r>
              <a:rPr lang="en-US" sz="7200" dirty="0">
                <a:solidFill>
                  <a:schemeClr val="bg1"/>
                </a:solidFill>
              </a:rPr>
              <a:t>Walk Around</a:t>
            </a:r>
          </a:p>
        </p:txBody>
      </p:sp>
    </p:spTree>
    <p:extLst>
      <p:ext uri="{BB962C8B-B14F-4D97-AF65-F5344CB8AC3E}">
        <p14:creationId xmlns:p14="http://schemas.microsoft.com/office/powerpoint/2010/main" val="3812485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818" y="-167425"/>
            <a:ext cx="12399818" cy="7025425"/>
          </a:xfrm>
        </p:spPr>
      </p:pic>
      <p:sp>
        <p:nvSpPr>
          <p:cNvPr id="5" name="Rectangle 4"/>
          <p:cNvSpPr/>
          <p:nvPr/>
        </p:nvSpPr>
        <p:spPr>
          <a:xfrm>
            <a:off x="1146220" y="365125"/>
            <a:ext cx="10393250" cy="1107996"/>
          </a:xfrm>
          <a:prstGeom prst="rect">
            <a:avLst/>
          </a:prstGeom>
        </p:spPr>
        <p:txBody>
          <a:bodyPr wrap="square">
            <a:spAutoFit/>
          </a:bodyPr>
          <a:lstStyle/>
          <a:p>
            <a:r>
              <a:rPr lang="en-US" sz="6600" b="1" dirty="0" smtClean="0">
                <a:solidFill>
                  <a:srgbClr val="FF0000"/>
                </a:solidFill>
              </a:rPr>
              <a:t>THE ENGINE COMPARTMENT</a:t>
            </a:r>
            <a:endParaRPr lang="en-US" sz="6600" dirty="0">
              <a:solidFill>
                <a:srgbClr val="FF0000"/>
              </a:solidFill>
            </a:endParaRPr>
          </a:p>
        </p:txBody>
      </p:sp>
      <p:sp>
        <p:nvSpPr>
          <p:cNvPr id="6" name="Rectangle 5"/>
          <p:cNvSpPr/>
          <p:nvPr/>
        </p:nvSpPr>
        <p:spPr>
          <a:xfrm>
            <a:off x="357584" y="2223238"/>
            <a:ext cx="11269014" cy="3046988"/>
          </a:xfrm>
          <a:prstGeom prst="rect">
            <a:avLst/>
          </a:prstGeom>
        </p:spPr>
        <p:txBody>
          <a:bodyPr wrap="square">
            <a:spAutoFit/>
          </a:bodyPr>
          <a:lstStyle/>
          <a:p>
            <a:pPr>
              <a:defRPr/>
            </a:pPr>
            <a:r>
              <a:rPr lang="en-US" sz="4800" b="1" dirty="0">
                <a:solidFill>
                  <a:srgbClr val="FF6600"/>
                </a:solidFill>
              </a:rPr>
              <a:t>Air Compressor, Alternator, Water Pump, Power Steering Pump, Hoses &amp; Wires, Oil, Coolant, Transmission Fluid, Power Steering Fluid</a:t>
            </a:r>
          </a:p>
        </p:txBody>
      </p:sp>
    </p:spTree>
    <p:extLst>
      <p:ext uri="{BB962C8B-B14F-4D97-AF65-F5344CB8AC3E}">
        <p14:creationId xmlns:p14="http://schemas.microsoft.com/office/powerpoint/2010/main" val="1671742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t side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12293600" cy="71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00150" y="1008339"/>
            <a:ext cx="9690100" cy="5607689"/>
          </a:xfrm>
          <a:prstGeom prst="rect">
            <a:avLst/>
          </a:prstGeom>
        </p:spPr>
        <p:txBody>
          <a:bodyPr wrap="square">
            <a:spAutoFit/>
          </a:bodyPr>
          <a:lstStyle/>
          <a:p>
            <a:pPr>
              <a:lnSpc>
                <a:spcPct val="80000"/>
              </a:lnSpc>
              <a:defRPr/>
            </a:pPr>
            <a:r>
              <a:rPr lang="en-US" sz="2800" b="1" dirty="0"/>
              <a:t>ALL LIGHTS / REFLECTORS:  Check that all external lights and reflective equipment are clean, not broken, proper color and functional.  Lights include: clearance </a:t>
            </a:r>
            <a:r>
              <a:rPr lang="en-US" sz="2800" b="1" dirty="0" smtClean="0"/>
              <a:t>lights, </a:t>
            </a:r>
            <a:r>
              <a:rPr lang="en-US" sz="2800" b="1" dirty="0"/>
              <a:t>turn signals, 4-way </a:t>
            </a:r>
            <a:r>
              <a:rPr lang="en-US" sz="2800" b="1" dirty="0" smtClean="0"/>
              <a:t>flashers, and reflective </a:t>
            </a:r>
            <a:r>
              <a:rPr lang="en-US" sz="2800" b="1" dirty="0" smtClean="0">
                <a:solidFill>
                  <a:srgbClr val="FF0000"/>
                </a:solidFill>
              </a:rPr>
              <a:t>tape</a:t>
            </a:r>
            <a:r>
              <a:rPr lang="en-US" sz="2800" b="1" dirty="0" smtClean="0"/>
              <a:t> around bus and all emergency exits.</a:t>
            </a:r>
          </a:p>
          <a:p>
            <a:pPr>
              <a:lnSpc>
                <a:spcPct val="80000"/>
              </a:lnSpc>
              <a:defRPr/>
            </a:pPr>
            <a:endParaRPr lang="en-US" sz="2800" b="1" dirty="0"/>
          </a:p>
          <a:p>
            <a:pPr>
              <a:lnSpc>
                <a:spcPct val="80000"/>
              </a:lnSpc>
              <a:defRPr/>
            </a:pPr>
            <a:endParaRPr lang="en-US" sz="2800" b="1" dirty="0" smtClean="0"/>
          </a:p>
          <a:p>
            <a:pPr>
              <a:lnSpc>
                <a:spcPct val="80000"/>
              </a:lnSpc>
              <a:defRPr/>
            </a:pPr>
            <a:endParaRPr lang="en-US" sz="2800" b="1" dirty="0" smtClean="0"/>
          </a:p>
          <a:p>
            <a:pPr>
              <a:lnSpc>
                <a:spcPct val="80000"/>
              </a:lnSpc>
              <a:defRPr/>
            </a:pPr>
            <a:endParaRPr lang="en-US" sz="2800" b="1" dirty="0" smtClean="0">
              <a:solidFill>
                <a:schemeClr val="bg1"/>
              </a:solidFill>
            </a:endParaRPr>
          </a:p>
          <a:p>
            <a:pPr>
              <a:lnSpc>
                <a:spcPct val="80000"/>
              </a:lnSpc>
              <a:defRPr/>
            </a:pPr>
            <a:r>
              <a:rPr lang="en-US" sz="2800" b="1" dirty="0" smtClean="0">
                <a:solidFill>
                  <a:schemeClr val="bg1"/>
                </a:solidFill>
              </a:rPr>
              <a:t>Door: Not damaged and opens and closes properly from the </a:t>
            </a:r>
            <a:r>
              <a:rPr lang="en-US" sz="2800" b="1" dirty="0" smtClean="0">
                <a:solidFill>
                  <a:srgbClr val="FF0000"/>
                </a:solidFill>
              </a:rPr>
              <a:t>outside</a:t>
            </a:r>
            <a:r>
              <a:rPr lang="en-US" sz="2800" b="1" dirty="0" smtClean="0">
                <a:solidFill>
                  <a:schemeClr val="bg1"/>
                </a:solidFill>
              </a:rPr>
              <a:t>.  Hinges should be secure with seals intact.</a:t>
            </a:r>
          </a:p>
          <a:p>
            <a:pPr>
              <a:lnSpc>
                <a:spcPct val="80000"/>
              </a:lnSpc>
              <a:defRPr/>
            </a:pPr>
            <a:endParaRPr lang="en-US" sz="2800" b="1" dirty="0" smtClean="0">
              <a:solidFill>
                <a:schemeClr val="bg1"/>
              </a:solidFill>
            </a:endParaRPr>
          </a:p>
          <a:p>
            <a:pPr>
              <a:lnSpc>
                <a:spcPct val="80000"/>
              </a:lnSpc>
              <a:defRPr/>
            </a:pPr>
            <a:r>
              <a:rPr lang="en-US" sz="2800" b="1" dirty="0" smtClean="0">
                <a:solidFill>
                  <a:schemeClr val="bg1"/>
                </a:solidFill>
              </a:rPr>
              <a:t>WINDOWS</a:t>
            </a:r>
            <a:r>
              <a:rPr lang="en-US" sz="2800" b="1" dirty="0">
                <a:solidFill>
                  <a:schemeClr val="bg1"/>
                </a:solidFill>
              </a:rPr>
              <a:t>:  Not cracked or broken and the 1</a:t>
            </a:r>
            <a:r>
              <a:rPr lang="en-US" sz="2800" b="1" baseline="30000" dirty="0">
                <a:solidFill>
                  <a:schemeClr val="bg1"/>
                </a:solidFill>
              </a:rPr>
              <a:t>st</a:t>
            </a:r>
            <a:r>
              <a:rPr lang="en-US" sz="2800" b="1" dirty="0">
                <a:solidFill>
                  <a:schemeClr val="bg1"/>
                </a:solidFill>
              </a:rPr>
              <a:t> 3 on both sides should be clear or any stickers, </a:t>
            </a:r>
            <a:r>
              <a:rPr lang="en-US" sz="2800" b="1" dirty="0">
                <a:solidFill>
                  <a:srgbClr val="FF0000"/>
                </a:solidFill>
              </a:rPr>
              <a:t>signs</a:t>
            </a:r>
            <a:r>
              <a:rPr lang="en-US" sz="2800" b="1" dirty="0">
                <a:solidFill>
                  <a:schemeClr val="bg1"/>
                </a:solidFill>
              </a:rPr>
              <a:t> or obstructions.</a:t>
            </a:r>
          </a:p>
          <a:p>
            <a:pPr>
              <a:lnSpc>
                <a:spcPct val="80000"/>
              </a:lnSpc>
              <a:defRPr/>
            </a:pPr>
            <a:endParaRPr lang="en-US" sz="2800" b="1" dirty="0">
              <a:solidFill>
                <a:schemeClr val="bg1"/>
              </a:solidFill>
            </a:endParaRPr>
          </a:p>
          <a:p>
            <a:pPr>
              <a:lnSpc>
                <a:spcPct val="80000"/>
              </a:lnSpc>
              <a:defRPr/>
            </a:pPr>
            <a:r>
              <a:rPr lang="en-US" sz="2800" b="1" dirty="0">
                <a:solidFill>
                  <a:schemeClr val="bg1"/>
                </a:solidFill>
              </a:rPr>
              <a:t>LETTERING:  Make sure all lettering is legible and not peeling or </a:t>
            </a:r>
            <a:r>
              <a:rPr lang="en-US" sz="2800" b="1" dirty="0" smtClean="0">
                <a:solidFill>
                  <a:schemeClr val="bg1"/>
                </a:solidFill>
              </a:rPr>
              <a:t>missing. Emergency exits are clearly </a:t>
            </a:r>
            <a:r>
              <a:rPr lang="en-US" sz="2800" b="1" dirty="0" smtClean="0">
                <a:solidFill>
                  <a:srgbClr val="FF0000"/>
                </a:solidFill>
              </a:rPr>
              <a:t>labeled</a:t>
            </a:r>
            <a:r>
              <a:rPr lang="en-US" sz="2800" b="1" dirty="0" smtClean="0">
                <a:solidFill>
                  <a:schemeClr val="bg1"/>
                </a:solidFill>
              </a:rPr>
              <a:t> from the outside</a:t>
            </a:r>
            <a:r>
              <a:rPr lang="en-US" sz="2800" b="1" dirty="0" smtClean="0">
                <a:solidFill>
                  <a:srgbClr val="C00000"/>
                </a:solidFill>
              </a:rPr>
              <a:t>.</a:t>
            </a:r>
            <a:endParaRPr lang="en-US" sz="2800" b="1" dirty="0">
              <a:solidFill>
                <a:srgbClr val="C00000"/>
              </a:solidFill>
            </a:endParaRPr>
          </a:p>
        </p:txBody>
      </p:sp>
      <p:sp>
        <p:nvSpPr>
          <p:cNvPr id="4" name="Rectangle 3"/>
          <p:cNvSpPr/>
          <p:nvPr/>
        </p:nvSpPr>
        <p:spPr>
          <a:xfrm>
            <a:off x="2044700" y="-177800"/>
            <a:ext cx="8001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t>Right Side</a:t>
            </a:r>
            <a:endParaRPr lang="en-US" sz="7200" dirty="0"/>
          </a:p>
        </p:txBody>
      </p:sp>
    </p:spTree>
    <p:extLst>
      <p:ext uri="{BB962C8B-B14F-4D97-AF65-F5344CB8AC3E}">
        <p14:creationId xmlns:p14="http://schemas.microsoft.com/office/powerpoint/2010/main" val="12013124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0"/>
            <a:ext cx="12369800" cy="6858000"/>
          </a:xfrm>
          <a:prstGeom prst="rect">
            <a:avLst/>
          </a:prstGeom>
        </p:spPr>
      </p:pic>
      <p:sp>
        <p:nvSpPr>
          <p:cNvPr id="3" name="Rectangle 2"/>
          <p:cNvSpPr/>
          <p:nvPr/>
        </p:nvSpPr>
        <p:spPr>
          <a:xfrm>
            <a:off x="4298950" y="76200"/>
            <a:ext cx="3416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rgbClr val="FF0000"/>
                </a:solidFill>
              </a:rPr>
              <a:t>Tire</a:t>
            </a:r>
            <a:endParaRPr lang="en-US" sz="9600" dirty="0">
              <a:solidFill>
                <a:srgbClr val="FF0000"/>
              </a:solidFill>
            </a:endParaRPr>
          </a:p>
        </p:txBody>
      </p:sp>
      <p:sp>
        <p:nvSpPr>
          <p:cNvPr id="4" name="Rectangle 3"/>
          <p:cNvSpPr/>
          <p:nvPr/>
        </p:nvSpPr>
        <p:spPr>
          <a:xfrm>
            <a:off x="811646" y="1066800"/>
            <a:ext cx="1039090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FF6600"/>
                </a:solidFill>
              </a:rPr>
              <a:t>Tread Depth: Checks for minimum tread depth (</a:t>
            </a:r>
            <a:r>
              <a:rPr lang="en-US" sz="3600" b="1" dirty="0" smtClean="0">
                <a:solidFill>
                  <a:srgbClr val="FF0000"/>
                </a:solidFill>
              </a:rPr>
              <a:t>4</a:t>
            </a:r>
            <a:r>
              <a:rPr lang="en-US" sz="3600" b="1" dirty="0" smtClean="0">
                <a:solidFill>
                  <a:srgbClr val="FF6600"/>
                </a:solidFill>
              </a:rPr>
              <a:t>/32) on steering axel tires (</a:t>
            </a:r>
            <a:r>
              <a:rPr lang="en-US" sz="3600" b="1" dirty="0" smtClean="0">
                <a:solidFill>
                  <a:srgbClr val="FF0000"/>
                </a:solidFill>
              </a:rPr>
              <a:t>2</a:t>
            </a:r>
            <a:r>
              <a:rPr lang="en-US" sz="3600" b="1" dirty="0" smtClean="0">
                <a:solidFill>
                  <a:srgbClr val="FF6600"/>
                </a:solidFill>
              </a:rPr>
              <a:t>/32) on all other tires</a:t>
            </a:r>
            <a:endParaRPr lang="en-US" sz="3600" b="1" dirty="0">
              <a:solidFill>
                <a:srgbClr val="FF6600"/>
              </a:solidFill>
            </a:endParaRPr>
          </a:p>
        </p:txBody>
      </p:sp>
      <p:sp>
        <p:nvSpPr>
          <p:cNvPr id="5" name="Rectangle 4"/>
          <p:cNvSpPr/>
          <p:nvPr/>
        </p:nvSpPr>
        <p:spPr>
          <a:xfrm>
            <a:off x="811646" y="2971800"/>
            <a:ext cx="1039090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FF6600"/>
                </a:solidFill>
              </a:rPr>
              <a:t>Tire Condition:  Checks that tread is evenly worn and looks for cuts or other damage to tread or sidewalls.  Also makes sure that valve caps and stems are not missing, broken, or damaged.</a:t>
            </a:r>
            <a:endParaRPr lang="en-US" sz="4000" b="1" dirty="0">
              <a:solidFill>
                <a:srgbClr val="FF6600"/>
              </a:solidFill>
            </a:endParaRPr>
          </a:p>
        </p:txBody>
      </p:sp>
      <p:sp>
        <p:nvSpPr>
          <p:cNvPr id="6" name="Rectangle 5"/>
          <p:cNvSpPr/>
          <p:nvPr/>
        </p:nvSpPr>
        <p:spPr>
          <a:xfrm>
            <a:off x="811646" y="5347855"/>
            <a:ext cx="1039090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FF6600"/>
                </a:solidFill>
              </a:rPr>
              <a:t>Tire Inflation:  Checks for proper inflation by using a tire </a:t>
            </a:r>
            <a:r>
              <a:rPr lang="en-US" sz="4000" dirty="0" smtClean="0">
                <a:solidFill>
                  <a:srgbClr val="FF0000"/>
                </a:solidFill>
              </a:rPr>
              <a:t>gauge</a:t>
            </a:r>
            <a:r>
              <a:rPr lang="en-US" sz="4000" dirty="0" smtClean="0">
                <a:solidFill>
                  <a:srgbClr val="FF6600"/>
                </a:solidFill>
              </a:rPr>
              <a:t> or by striking tires with a mallet or other similar device.</a:t>
            </a:r>
            <a:endParaRPr lang="en-US" sz="4000" dirty="0">
              <a:solidFill>
                <a:srgbClr val="FF6600"/>
              </a:solidFill>
            </a:endParaRPr>
          </a:p>
        </p:txBody>
      </p:sp>
    </p:spTree>
    <p:extLst>
      <p:ext uri="{BB962C8B-B14F-4D97-AF65-F5344CB8AC3E}">
        <p14:creationId xmlns:p14="http://schemas.microsoft.com/office/powerpoint/2010/main" val="3058055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668982" y="110836"/>
            <a:ext cx="28540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solidFill>
                <a:srgbClr val="FF0000"/>
              </a:solidFill>
            </a:endParaRPr>
          </a:p>
        </p:txBody>
      </p:sp>
      <p:sp>
        <p:nvSpPr>
          <p:cNvPr id="4" name="Rectangle 3"/>
          <p:cNvSpPr/>
          <p:nvPr/>
        </p:nvSpPr>
        <p:spPr>
          <a:xfrm>
            <a:off x="872836" y="678872"/>
            <a:ext cx="1065414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rgbClr val="FF6600"/>
                </a:solidFill>
              </a:rPr>
              <a:t>Checks for damaged or bent rims.</a:t>
            </a:r>
          </a:p>
          <a:p>
            <a:r>
              <a:rPr lang="en-US" sz="4800" b="1" dirty="0" smtClean="0">
                <a:solidFill>
                  <a:srgbClr val="FF6600"/>
                </a:solidFill>
              </a:rPr>
              <a:t>Rims cannot have </a:t>
            </a:r>
            <a:r>
              <a:rPr lang="en-US" sz="4800" b="1" dirty="0" smtClean="0">
                <a:solidFill>
                  <a:srgbClr val="FF0000"/>
                </a:solidFill>
              </a:rPr>
              <a:t>welding</a:t>
            </a:r>
            <a:r>
              <a:rPr lang="en-US" sz="4800" b="1" dirty="0" smtClean="0">
                <a:solidFill>
                  <a:srgbClr val="FF6600"/>
                </a:solidFill>
              </a:rPr>
              <a:t> repairs</a:t>
            </a:r>
            <a:endParaRPr lang="en-US" sz="4800" b="1" dirty="0">
              <a:solidFill>
                <a:srgbClr val="FF6600"/>
              </a:solidFill>
            </a:endParaRPr>
          </a:p>
        </p:txBody>
      </p:sp>
      <p:sp>
        <p:nvSpPr>
          <p:cNvPr id="5" name="Rectangle 4"/>
          <p:cNvSpPr/>
          <p:nvPr/>
        </p:nvSpPr>
        <p:spPr>
          <a:xfrm>
            <a:off x="872836" y="3713018"/>
            <a:ext cx="1044632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rgbClr val="FF6600"/>
                </a:solidFill>
              </a:rPr>
              <a:t>Checks that all lug nuts are present, free of cracks and distortion</a:t>
            </a:r>
          </a:p>
          <a:p>
            <a:r>
              <a:rPr lang="en-US" sz="4800" b="1" dirty="0" smtClean="0">
                <a:solidFill>
                  <a:srgbClr val="FF6600"/>
                </a:solidFill>
              </a:rPr>
              <a:t> shows no signs of looseness such as </a:t>
            </a:r>
            <a:r>
              <a:rPr lang="en-US" sz="4800" b="1" dirty="0" smtClean="0">
                <a:solidFill>
                  <a:srgbClr val="FF0000"/>
                </a:solidFill>
              </a:rPr>
              <a:t>rust</a:t>
            </a:r>
            <a:r>
              <a:rPr lang="en-US" sz="4800" b="1" dirty="0" smtClean="0">
                <a:solidFill>
                  <a:srgbClr val="FF6600"/>
                </a:solidFill>
              </a:rPr>
              <a:t> trails or shiny threads.</a:t>
            </a:r>
          </a:p>
          <a:p>
            <a:r>
              <a:rPr lang="en-US" sz="4800" b="1" dirty="0" smtClean="0">
                <a:solidFill>
                  <a:srgbClr val="FF6600"/>
                </a:solidFill>
              </a:rPr>
              <a:t>Make sure all bolt  holes are not cracked or distorted.</a:t>
            </a:r>
            <a:endParaRPr lang="en-US" sz="4800" b="1" dirty="0">
              <a:solidFill>
                <a:srgbClr val="FF6600"/>
              </a:solidFill>
            </a:endParaRPr>
          </a:p>
        </p:txBody>
      </p:sp>
    </p:spTree>
    <p:extLst>
      <p:ext uri="{BB962C8B-B14F-4D97-AF65-F5344CB8AC3E}">
        <p14:creationId xmlns:p14="http://schemas.microsoft.com/office/powerpoint/2010/main" val="3521469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06582" y="803564"/>
            <a:ext cx="10972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rgbClr val="FF6600"/>
                </a:solidFill>
              </a:rPr>
              <a:t>HUB/AXEL OIL SEAL:  Sees that hub oil/grease and axel seals are not </a:t>
            </a:r>
            <a:r>
              <a:rPr lang="en-US" sz="4400" b="1" dirty="0" smtClean="0">
                <a:solidFill>
                  <a:srgbClr val="FF0000"/>
                </a:solidFill>
              </a:rPr>
              <a:t>leaking</a:t>
            </a:r>
            <a:r>
              <a:rPr lang="en-US" sz="4400" b="1" dirty="0" smtClean="0">
                <a:solidFill>
                  <a:srgbClr val="FF6600"/>
                </a:solidFill>
              </a:rPr>
              <a:t> and if a sight glass is present, that the oil level is adequate.</a:t>
            </a:r>
            <a:endParaRPr lang="en-US" sz="4400" b="1" dirty="0">
              <a:solidFill>
                <a:srgbClr val="FF6600"/>
              </a:solidFill>
            </a:endParaRPr>
          </a:p>
        </p:txBody>
      </p:sp>
      <p:sp>
        <p:nvSpPr>
          <p:cNvPr id="4" name="Rectangle 3"/>
          <p:cNvSpPr/>
          <p:nvPr/>
        </p:nvSpPr>
        <p:spPr>
          <a:xfrm>
            <a:off x="706582" y="5112328"/>
            <a:ext cx="1083425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i="1" dirty="0" smtClean="0">
                <a:solidFill>
                  <a:srgbClr val="FF6600"/>
                </a:solidFill>
              </a:rPr>
              <a:t>Splash Guards:  Check that splash guards or mud flaps are not </a:t>
            </a:r>
            <a:r>
              <a:rPr lang="en-US" sz="4400" b="1" i="1" dirty="0" smtClean="0">
                <a:solidFill>
                  <a:srgbClr val="FF0000"/>
                </a:solidFill>
              </a:rPr>
              <a:t>damaged</a:t>
            </a:r>
            <a:r>
              <a:rPr lang="en-US" sz="4400" b="1" i="1" dirty="0" smtClean="0">
                <a:solidFill>
                  <a:srgbClr val="FF6600"/>
                </a:solidFill>
              </a:rPr>
              <a:t> and are mounted securely.</a:t>
            </a:r>
            <a:endParaRPr lang="en-US" sz="4400" b="1" i="1" dirty="0">
              <a:solidFill>
                <a:srgbClr val="FF6600"/>
              </a:solidFill>
            </a:endParaRPr>
          </a:p>
        </p:txBody>
      </p:sp>
    </p:spTree>
    <p:extLst>
      <p:ext uri="{BB962C8B-B14F-4D97-AF65-F5344CB8AC3E}">
        <p14:creationId xmlns:p14="http://schemas.microsoft.com/office/powerpoint/2010/main" val="4273894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25"/>
            <a:ext cx="12309763" cy="6902808"/>
          </a:xfrm>
          <a:prstGeom prst="rect">
            <a:avLst/>
          </a:prstGeom>
        </p:spPr>
      </p:pic>
      <p:sp>
        <p:nvSpPr>
          <p:cNvPr id="3" name="Rectangle 2"/>
          <p:cNvSpPr/>
          <p:nvPr/>
        </p:nvSpPr>
        <p:spPr>
          <a:xfrm>
            <a:off x="166253" y="1669035"/>
            <a:ext cx="10432473" cy="5078313"/>
          </a:xfrm>
          <a:prstGeom prst="rect">
            <a:avLst/>
          </a:prstGeom>
        </p:spPr>
        <p:txBody>
          <a:bodyPr wrap="square">
            <a:spAutoFit/>
          </a:bodyPr>
          <a:lstStyle/>
          <a:p>
            <a:r>
              <a:rPr lang="en-US" sz="3600" b="1" dirty="0" smtClean="0">
                <a:solidFill>
                  <a:srgbClr val="C00000"/>
                </a:solidFill>
              </a:rPr>
              <a:t>Check </a:t>
            </a:r>
            <a:r>
              <a:rPr lang="en-US" sz="3600" b="1" dirty="0">
                <a:solidFill>
                  <a:srgbClr val="C00000"/>
                </a:solidFill>
              </a:rPr>
              <a:t>that all </a:t>
            </a:r>
            <a:r>
              <a:rPr lang="en-US" sz="3600" b="1" dirty="0" smtClean="0">
                <a:solidFill>
                  <a:srgbClr val="C00000"/>
                </a:solidFill>
              </a:rPr>
              <a:t>external </a:t>
            </a:r>
            <a:r>
              <a:rPr lang="en-US" sz="3600" b="1" dirty="0">
                <a:solidFill>
                  <a:srgbClr val="C00000"/>
                </a:solidFill>
              </a:rPr>
              <a:t>lights, and reflective equipment are clean and functional.</a:t>
            </a:r>
          </a:p>
          <a:p>
            <a:r>
              <a:rPr lang="en-US" sz="3600" b="1" dirty="0">
                <a:solidFill>
                  <a:srgbClr val="C00000"/>
                </a:solidFill>
              </a:rPr>
              <a:t>Light and reflector checks include:</a:t>
            </a:r>
          </a:p>
          <a:p>
            <a:r>
              <a:rPr lang="en-US" sz="3600" b="1" dirty="0">
                <a:solidFill>
                  <a:srgbClr val="C00000"/>
                </a:solidFill>
              </a:rPr>
              <a:t>Clearance lights</a:t>
            </a:r>
          </a:p>
          <a:p>
            <a:r>
              <a:rPr lang="en-US" sz="3600" b="1" dirty="0">
                <a:solidFill>
                  <a:srgbClr val="C00000"/>
                </a:solidFill>
              </a:rPr>
              <a:t>Student lights (Yellows and Reds)</a:t>
            </a:r>
          </a:p>
          <a:p>
            <a:r>
              <a:rPr lang="en-US" sz="3600" b="1" dirty="0">
                <a:solidFill>
                  <a:srgbClr val="C00000"/>
                </a:solidFill>
              </a:rPr>
              <a:t>Turn signal / 4 way </a:t>
            </a:r>
            <a:r>
              <a:rPr lang="en-US" sz="3600" b="1" dirty="0" smtClean="0">
                <a:solidFill>
                  <a:srgbClr val="C00000"/>
                </a:solidFill>
              </a:rPr>
              <a:t>Flasher</a:t>
            </a:r>
          </a:p>
          <a:p>
            <a:r>
              <a:rPr lang="en-US" sz="3600" b="1" dirty="0" smtClean="0">
                <a:solidFill>
                  <a:srgbClr val="C00000"/>
                </a:solidFill>
              </a:rPr>
              <a:t>Brake lights</a:t>
            </a:r>
          </a:p>
          <a:p>
            <a:r>
              <a:rPr lang="en-US" sz="3600" b="1" dirty="0" smtClean="0">
                <a:solidFill>
                  <a:srgbClr val="C00000"/>
                </a:solidFill>
              </a:rPr>
              <a:t>Tail lights</a:t>
            </a:r>
          </a:p>
          <a:p>
            <a:r>
              <a:rPr lang="en-US" sz="3600" b="1" dirty="0" smtClean="0">
                <a:solidFill>
                  <a:srgbClr val="C00000"/>
                </a:solidFill>
              </a:rPr>
              <a:t>Reverse light</a:t>
            </a:r>
            <a:endParaRPr lang="en-US" sz="3600" b="1" dirty="0">
              <a:solidFill>
                <a:srgbClr val="C00000"/>
              </a:solidFill>
            </a:endParaRPr>
          </a:p>
        </p:txBody>
      </p:sp>
      <p:sp>
        <p:nvSpPr>
          <p:cNvPr id="4" name="Rectangle 3"/>
          <p:cNvSpPr/>
          <p:nvPr/>
        </p:nvSpPr>
        <p:spPr>
          <a:xfrm>
            <a:off x="4745620" y="34724"/>
            <a:ext cx="3082197"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Rear of Bus</a:t>
            </a:r>
            <a:endParaRPr lang="en-US" sz="4800" b="1" dirty="0">
              <a:solidFill>
                <a:schemeClr val="tx1"/>
              </a:solidFill>
            </a:endParaRPr>
          </a:p>
        </p:txBody>
      </p:sp>
      <p:sp>
        <p:nvSpPr>
          <p:cNvPr id="5" name="Rectangle 4"/>
          <p:cNvSpPr/>
          <p:nvPr/>
        </p:nvSpPr>
        <p:spPr>
          <a:xfrm>
            <a:off x="10382491" y="3501341"/>
            <a:ext cx="1331089" cy="596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819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63" y="-1482436"/>
            <a:ext cx="12462163" cy="8340435"/>
          </a:xfrm>
          <a:prstGeom prst="rect">
            <a:avLst/>
          </a:prstGeom>
        </p:spPr>
      </p:pic>
      <p:sp>
        <p:nvSpPr>
          <p:cNvPr id="3" name="Rectangle 2"/>
          <p:cNvSpPr/>
          <p:nvPr/>
        </p:nvSpPr>
        <p:spPr>
          <a:xfrm>
            <a:off x="218208" y="4391891"/>
            <a:ext cx="1163781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FFFF00"/>
                </a:solidFill>
              </a:rPr>
              <a:t>Windows:  Check seals are in </a:t>
            </a:r>
            <a:r>
              <a:rPr lang="en-US" sz="3600" b="1" dirty="0" smtClean="0">
                <a:solidFill>
                  <a:srgbClr val="FF0000"/>
                </a:solidFill>
              </a:rPr>
              <a:t>good</a:t>
            </a:r>
            <a:r>
              <a:rPr lang="en-US" sz="3600" b="1" dirty="0" smtClean="0">
                <a:solidFill>
                  <a:srgbClr val="FFFF00"/>
                </a:solidFill>
              </a:rPr>
              <a:t> condition</a:t>
            </a:r>
          </a:p>
          <a:p>
            <a:r>
              <a:rPr lang="en-US" sz="3600" b="1" dirty="0" smtClean="0">
                <a:solidFill>
                  <a:srgbClr val="FFFF00"/>
                </a:solidFill>
              </a:rPr>
              <a:t>License Plate:  Checks that the rear license plate is mounted securely &amp;legible</a:t>
            </a:r>
          </a:p>
          <a:p>
            <a:r>
              <a:rPr lang="en-US" sz="3600" b="1" dirty="0" smtClean="0">
                <a:solidFill>
                  <a:srgbClr val="FFFF00"/>
                </a:solidFill>
              </a:rPr>
              <a:t>Window/Door:  Check that the door and hinges are not damaged and that it opens, closes and latches properly from the </a:t>
            </a:r>
            <a:r>
              <a:rPr lang="en-US" sz="3600" b="1" dirty="0" smtClean="0">
                <a:solidFill>
                  <a:srgbClr val="FF0000"/>
                </a:solidFill>
              </a:rPr>
              <a:t>outside</a:t>
            </a:r>
            <a:r>
              <a:rPr lang="en-US" sz="3600" b="1" dirty="0" smtClean="0">
                <a:solidFill>
                  <a:srgbClr val="FFFF00"/>
                </a:solidFill>
              </a:rPr>
              <a:t>.</a:t>
            </a:r>
          </a:p>
          <a:p>
            <a:r>
              <a:rPr lang="en-US" sz="3600" b="1" dirty="0" smtClean="0">
                <a:solidFill>
                  <a:srgbClr val="FFFF00"/>
                </a:solidFill>
              </a:rPr>
              <a:t>Check that the rubber seal is intact and in good condition</a:t>
            </a:r>
            <a:endParaRPr lang="en-US" sz="3600" b="1" dirty="0">
              <a:solidFill>
                <a:srgbClr val="FFFF00"/>
              </a:solidFill>
            </a:endParaRPr>
          </a:p>
        </p:txBody>
      </p:sp>
    </p:spTree>
    <p:extLst>
      <p:ext uri="{BB962C8B-B14F-4D97-AF65-F5344CB8AC3E}">
        <p14:creationId xmlns:p14="http://schemas.microsoft.com/office/powerpoint/2010/main" val="2053743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286000" y="152400"/>
            <a:ext cx="782781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t>Left side of Bus</a:t>
            </a:r>
            <a:endParaRPr lang="en-US" sz="7200" dirty="0"/>
          </a:p>
        </p:txBody>
      </p:sp>
      <p:sp>
        <p:nvSpPr>
          <p:cNvPr id="4" name="Rectangle 3"/>
          <p:cNvSpPr/>
          <p:nvPr/>
        </p:nvSpPr>
        <p:spPr>
          <a:xfrm>
            <a:off x="332509" y="1690255"/>
            <a:ext cx="113884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At this point, explain to the instructor that they will be checking the things on the left side that are </a:t>
            </a:r>
            <a:r>
              <a:rPr lang="en-US" sz="4400" b="1" dirty="0" smtClean="0">
                <a:solidFill>
                  <a:srgbClr val="FF0000"/>
                </a:solidFill>
              </a:rPr>
              <a:t>different</a:t>
            </a:r>
            <a:r>
              <a:rPr lang="en-US" sz="4400" b="1" dirty="0" smtClean="0">
                <a:solidFill>
                  <a:schemeClr val="tx1"/>
                </a:solidFill>
              </a:rPr>
              <a:t> from the right side</a:t>
            </a:r>
            <a:endParaRPr lang="en-US" sz="4400" b="1" dirty="0">
              <a:solidFill>
                <a:schemeClr val="tx1"/>
              </a:solidFill>
            </a:endParaRPr>
          </a:p>
        </p:txBody>
      </p:sp>
      <p:sp>
        <p:nvSpPr>
          <p:cNvPr id="5" name="Rectangle 4"/>
          <p:cNvSpPr/>
          <p:nvPr/>
        </p:nvSpPr>
        <p:spPr>
          <a:xfrm>
            <a:off x="803564" y="5126181"/>
            <a:ext cx="113884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t>Stop Arms: Check that stop arms are mounted securely to the frame of the vehicle </a:t>
            </a:r>
          </a:p>
          <a:p>
            <a:r>
              <a:rPr lang="en-US" sz="4400" b="1" dirty="0" smtClean="0"/>
              <a:t>Check for loose fittings and damage </a:t>
            </a:r>
            <a:endParaRPr lang="en-US" sz="4400" b="1" dirty="0"/>
          </a:p>
        </p:txBody>
      </p:sp>
    </p:spTree>
    <p:extLst>
      <p:ext uri="{BB962C8B-B14F-4D97-AF65-F5344CB8AC3E}">
        <p14:creationId xmlns:p14="http://schemas.microsoft.com/office/powerpoint/2010/main" val="743634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5235"/>
            <a:ext cx="12192000" cy="7910945"/>
          </a:xfrm>
          <a:prstGeom prst="rect">
            <a:avLst/>
          </a:prstGeom>
        </p:spPr>
      </p:pic>
      <p:sp>
        <p:nvSpPr>
          <p:cNvPr id="3" name="Rectangle 2"/>
          <p:cNvSpPr/>
          <p:nvPr/>
        </p:nvSpPr>
        <p:spPr>
          <a:xfrm>
            <a:off x="3157599" y="-932674"/>
            <a:ext cx="5876802" cy="1200329"/>
          </a:xfrm>
          <a:prstGeom prst="rect">
            <a:avLst/>
          </a:prstGeom>
        </p:spPr>
        <p:txBody>
          <a:bodyPr wrap="none">
            <a:spAutoFit/>
          </a:bodyPr>
          <a:lstStyle/>
          <a:p>
            <a:pPr algn="ctr"/>
            <a:r>
              <a:rPr lang="en-US" sz="7200" dirty="0">
                <a:solidFill>
                  <a:schemeClr val="bg1"/>
                </a:solidFill>
              </a:rPr>
              <a:t>Left side of Bus</a:t>
            </a:r>
          </a:p>
        </p:txBody>
      </p:sp>
      <p:sp>
        <p:nvSpPr>
          <p:cNvPr id="4" name="Rectangle 3"/>
          <p:cNvSpPr/>
          <p:nvPr/>
        </p:nvSpPr>
        <p:spPr>
          <a:xfrm>
            <a:off x="471054" y="1274619"/>
            <a:ext cx="1124989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b="1" dirty="0"/>
          </a:p>
        </p:txBody>
      </p:sp>
      <p:sp>
        <p:nvSpPr>
          <p:cNvPr id="5" name="Rectangle 4"/>
          <p:cNvSpPr/>
          <p:nvPr/>
        </p:nvSpPr>
        <p:spPr>
          <a:xfrm>
            <a:off x="609600" y="4516583"/>
            <a:ext cx="11111345" cy="2123658"/>
          </a:xfrm>
          <a:prstGeom prst="rect">
            <a:avLst/>
          </a:prstGeom>
        </p:spPr>
        <p:txBody>
          <a:bodyPr wrap="square">
            <a:spAutoFit/>
          </a:bodyPr>
          <a:lstStyle/>
          <a:p>
            <a:r>
              <a:rPr lang="en-US" sz="4400" b="1" dirty="0" smtClean="0">
                <a:solidFill>
                  <a:schemeClr val="bg1"/>
                </a:solidFill>
              </a:rPr>
              <a:t>Door:  Check that the door and hinges are not damaged and that it opens, closes and latches properly from the outside.</a:t>
            </a:r>
          </a:p>
        </p:txBody>
      </p:sp>
    </p:spTree>
    <p:extLst>
      <p:ext uri="{BB962C8B-B14F-4D97-AF65-F5344CB8AC3E}">
        <p14:creationId xmlns:p14="http://schemas.microsoft.com/office/powerpoint/2010/main" val="2831624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34292" y="837126"/>
            <a:ext cx="10363200" cy="1446550"/>
          </a:xfrm>
          <a:prstGeom prst="rect">
            <a:avLst/>
          </a:prstGeom>
        </p:spPr>
        <p:txBody>
          <a:bodyPr wrap="square">
            <a:spAutoFit/>
          </a:bodyPr>
          <a:lstStyle/>
          <a:p>
            <a:pPr lvl="0"/>
            <a:r>
              <a:rPr lang="en-US" sz="4400" b="1" dirty="0"/>
              <a:t>Flip seat: Make sure the fold down seat stays in the up position on its own.</a:t>
            </a:r>
          </a:p>
        </p:txBody>
      </p:sp>
    </p:spTree>
    <p:extLst>
      <p:ext uri="{BB962C8B-B14F-4D97-AF65-F5344CB8AC3E}">
        <p14:creationId xmlns:p14="http://schemas.microsoft.com/office/powerpoint/2010/main" val="867221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910616" y="208323"/>
            <a:ext cx="10620152" cy="1176630"/>
          </a:xfrm>
          <a:prstGeom prst="rect">
            <a:avLst/>
          </a:prstGeom>
        </p:spPr>
      </p:pic>
      <p:sp>
        <p:nvSpPr>
          <p:cNvPr id="5" name="Rectangle 4"/>
          <p:cNvSpPr/>
          <p:nvPr/>
        </p:nvSpPr>
        <p:spPr>
          <a:xfrm>
            <a:off x="519545" y="2911027"/>
            <a:ext cx="11152909" cy="2800767"/>
          </a:xfrm>
          <a:prstGeom prst="rect">
            <a:avLst/>
          </a:prstGeom>
        </p:spPr>
        <p:txBody>
          <a:bodyPr wrap="square">
            <a:spAutoFit/>
          </a:bodyPr>
          <a:lstStyle/>
          <a:p>
            <a:pPr lvl="0"/>
            <a:r>
              <a:rPr lang="en-US" sz="4400" b="1" dirty="0">
                <a:solidFill>
                  <a:schemeClr val="bg1"/>
                </a:solidFill>
              </a:rPr>
              <a:t>Battery Box:  Wherever located, see that the battery(s) are secure, connections are tight, cell caps are present and no signs of excessive corrosion.</a:t>
            </a:r>
          </a:p>
        </p:txBody>
      </p:sp>
    </p:spTree>
    <p:extLst>
      <p:ext uri="{BB962C8B-B14F-4D97-AF65-F5344CB8AC3E}">
        <p14:creationId xmlns:p14="http://schemas.microsoft.com/office/powerpoint/2010/main" val="340376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rea enginer of push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99" t="25539"/>
          <a:stretch>
            <a:fillRect/>
          </a:stretch>
        </p:blipFill>
        <p:spPr bwMode="auto">
          <a:xfrm>
            <a:off x="0" y="-103031"/>
            <a:ext cx="125014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5910" y="533307"/>
            <a:ext cx="11758720" cy="1661993"/>
          </a:xfrm>
          <a:prstGeom prst="rect">
            <a:avLst/>
          </a:prstGeom>
        </p:spPr>
        <p:txBody>
          <a:bodyPr wrap="square">
            <a:spAutoFit/>
          </a:bodyPr>
          <a:lstStyle/>
          <a:p>
            <a:pPr algn="ctr"/>
            <a:r>
              <a:rPr lang="en-US" sz="5400" b="1" dirty="0" smtClean="0">
                <a:solidFill>
                  <a:srgbClr val="FF0000"/>
                </a:solidFill>
              </a:rPr>
              <a:t>PROCEDURE # 1</a:t>
            </a:r>
            <a:br>
              <a:rPr lang="en-US" sz="5400" b="1" dirty="0" smtClean="0">
                <a:solidFill>
                  <a:srgbClr val="FF0000"/>
                </a:solidFill>
              </a:rPr>
            </a:br>
            <a:r>
              <a:rPr lang="en-US" sz="4800" b="1" dirty="0" smtClean="0">
                <a:solidFill>
                  <a:srgbClr val="FF0000"/>
                </a:solidFill>
              </a:rPr>
              <a:t>The Engine Compartment</a:t>
            </a:r>
            <a:endParaRPr lang="en-US" sz="4800" b="1" dirty="0">
              <a:solidFill>
                <a:srgbClr val="FF0000"/>
              </a:solidFill>
            </a:endParaRPr>
          </a:p>
        </p:txBody>
      </p:sp>
      <p:sp>
        <p:nvSpPr>
          <p:cNvPr id="6" name="Rectangle 5"/>
          <p:cNvSpPr/>
          <p:nvPr/>
        </p:nvSpPr>
        <p:spPr>
          <a:xfrm>
            <a:off x="631064" y="3982938"/>
            <a:ext cx="11423870" cy="2308324"/>
          </a:xfrm>
          <a:prstGeom prst="rect">
            <a:avLst/>
          </a:prstGeom>
        </p:spPr>
        <p:txBody>
          <a:bodyPr wrap="square">
            <a:spAutoFit/>
          </a:bodyPr>
          <a:lstStyle/>
          <a:p>
            <a:pPr algn="ctr">
              <a:defRPr/>
            </a:pPr>
            <a:r>
              <a:rPr lang="en-US" sz="4800" b="1" dirty="0">
                <a:solidFill>
                  <a:srgbClr val="FF0000"/>
                </a:solidFill>
              </a:rPr>
              <a:t> </a:t>
            </a:r>
            <a:r>
              <a:rPr lang="en-US" sz="4800" b="1" u="sng" dirty="0">
                <a:solidFill>
                  <a:srgbClr val="FF0000"/>
                </a:solidFill>
              </a:rPr>
              <a:t>CCSD POLICY</a:t>
            </a:r>
          </a:p>
          <a:p>
            <a:pPr lvl="1" algn="ctr">
              <a:defRPr/>
            </a:pPr>
            <a:r>
              <a:rPr lang="en-US" sz="4800" b="1" u="sng" dirty="0">
                <a:solidFill>
                  <a:srgbClr val="FF0000"/>
                </a:solidFill>
              </a:rPr>
              <a:t>NEVER OPEN THE ENGINE COMPARTMENT WITH THE ENGINE RUNNING!!!</a:t>
            </a:r>
            <a:endParaRPr lang="en-US" dirty="0"/>
          </a:p>
        </p:txBody>
      </p:sp>
    </p:spTree>
    <p:extLst>
      <p:ext uri="{BB962C8B-B14F-4D97-AF65-F5344CB8AC3E}">
        <p14:creationId xmlns:p14="http://schemas.microsoft.com/office/powerpoint/2010/main" val="36100382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945"/>
            <a:ext cx="12192000" cy="7910945"/>
          </a:xfrm>
          <a:prstGeom prst="rect">
            <a:avLst/>
          </a:prstGeom>
        </p:spPr>
      </p:pic>
      <p:sp>
        <p:nvSpPr>
          <p:cNvPr id="3" name="Rectangle 2"/>
          <p:cNvSpPr/>
          <p:nvPr/>
        </p:nvSpPr>
        <p:spPr>
          <a:xfrm>
            <a:off x="3157599" y="-1052945"/>
            <a:ext cx="5876802" cy="1200329"/>
          </a:xfrm>
          <a:prstGeom prst="rect">
            <a:avLst/>
          </a:prstGeom>
        </p:spPr>
        <p:txBody>
          <a:bodyPr wrap="none">
            <a:spAutoFit/>
          </a:bodyPr>
          <a:lstStyle/>
          <a:p>
            <a:pPr algn="ctr"/>
            <a:r>
              <a:rPr lang="en-US" sz="7200" dirty="0">
                <a:solidFill>
                  <a:schemeClr val="bg1"/>
                </a:solidFill>
              </a:rPr>
              <a:t>Left side of Bus</a:t>
            </a:r>
          </a:p>
        </p:txBody>
      </p:sp>
      <p:sp>
        <p:nvSpPr>
          <p:cNvPr id="4" name="Rectangle 3"/>
          <p:cNvSpPr/>
          <p:nvPr/>
        </p:nvSpPr>
        <p:spPr>
          <a:xfrm>
            <a:off x="734291" y="581891"/>
            <a:ext cx="1091738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chemeClr val="tx1"/>
                </a:solidFill>
              </a:rPr>
              <a:t>Fuses:  Driver should point to where panel/box is located and mention this is where the spare fuses are located</a:t>
            </a:r>
            <a:endParaRPr lang="en-US" sz="4400" b="1" dirty="0">
              <a:solidFill>
                <a:schemeClr val="tx1"/>
              </a:solidFill>
            </a:endParaRPr>
          </a:p>
        </p:txBody>
      </p:sp>
      <p:sp>
        <p:nvSpPr>
          <p:cNvPr id="9" name="Rectangle 8"/>
          <p:cNvSpPr/>
          <p:nvPr/>
        </p:nvSpPr>
        <p:spPr>
          <a:xfrm>
            <a:off x="734291" y="3034145"/>
            <a:ext cx="118525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t>Mirror(s):  Check that mirror(s) and mirror brackets are not damaged and are mounted securely with no loose fittings</a:t>
            </a:r>
            <a:r>
              <a:rPr lang="en-US" dirty="0" smtClean="0"/>
              <a:t>.</a:t>
            </a:r>
            <a:endParaRPr lang="en-US" dirty="0"/>
          </a:p>
        </p:txBody>
      </p:sp>
      <p:sp>
        <p:nvSpPr>
          <p:cNvPr id="10" name="Rectangle 9"/>
          <p:cNvSpPr/>
          <p:nvPr/>
        </p:nvSpPr>
        <p:spPr>
          <a:xfrm>
            <a:off x="734291" y="5237018"/>
            <a:ext cx="1090352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t>At this point you will check the operation of the outside lights.  </a:t>
            </a:r>
          </a:p>
          <a:p>
            <a:r>
              <a:rPr lang="en-US" sz="4400" b="1" dirty="0" smtClean="0"/>
              <a:t>Ask your instructor to assist you.</a:t>
            </a:r>
            <a:endParaRPr lang="en-US" sz="4400" b="1" dirty="0"/>
          </a:p>
        </p:txBody>
      </p:sp>
    </p:spTree>
    <p:extLst>
      <p:ext uri="{BB962C8B-B14F-4D97-AF65-F5344CB8AC3E}">
        <p14:creationId xmlns:p14="http://schemas.microsoft.com/office/powerpoint/2010/main" val="4088205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3" name="Rectangle 2"/>
          <p:cNvSpPr/>
          <p:nvPr/>
        </p:nvSpPr>
        <p:spPr>
          <a:xfrm>
            <a:off x="526473" y="512618"/>
            <a:ext cx="1113905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rgbClr val="FF0000"/>
                </a:solidFill>
              </a:rPr>
              <a:t>Procedure #4</a:t>
            </a:r>
          </a:p>
          <a:p>
            <a:pPr algn="ctr"/>
            <a:r>
              <a:rPr lang="en-US" sz="6600" dirty="0" smtClean="0">
                <a:solidFill>
                  <a:srgbClr val="FF0000"/>
                </a:solidFill>
              </a:rPr>
              <a:t>Entrance &amp; Drivers Area</a:t>
            </a:r>
            <a:endParaRPr lang="en-US" sz="6600" dirty="0">
              <a:solidFill>
                <a:srgbClr val="FF0000"/>
              </a:solidFill>
            </a:endParaRPr>
          </a:p>
        </p:txBody>
      </p:sp>
      <p:sp>
        <p:nvSpPr>
          <p:cNvPr id="4" name="Rectangle 3"/>
          <p:cNvSpPr/>
          <p:nvPr/>
        </p:nvSpPr>
        <p:spPr>
          <a:xfrm>
            <a:off x="387927" y="3893127"/>
            <a:ext cx="11277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B0F0"/>
                </a:solidFill>
              </a:rPr>
              <a:t>Check entry door is not damaged, operates smoothly &amp;closes securely from the </a:t>
            </a:r>
            <a:r>
              <a:rPr lang="en-US" sz="4000" b="1" dirty="0" smtClean="0">
                <a:solidFill>
                  <a:srgbClr val="FF0000"/>
                </a:solidFill>
              </a:rPr>
              <a:t>inside</a:t>
            </a:r>
          </a:p>
          <a:p>
            <a:r>
              <a:rPr lang="en-US" sz="4000" b="1" dirty="0" smtClean="0">
                <a:solidFill>
                  <a:srgbClr val="00B0F0"/>
                </a:solidFill>
              </a:rPr>
              <a:t>Checks the stairwell for loose matting or foreign objects or debris.</a:t>
            </a:r>
          </a:p>
          <a:p>
            <a:r>
              <a:rPr lang="en-US" sz="4000" b="1" dirty="0" smtClean="0">
                <a:solidFill>
                  <a:srgbClr val="00B0F0"/>
                </a:solidFill>
              </a:rPr>
              <a:t>Checks that hand rail is secure and the step light is not cracked or broken and the lens is secure and proper color.</a:t>
            </a:r>
            <a:endParaRPr lang="en-US" sz="4000" b="1" dirty="0">
              <a:solidFill>
                <a:srgbClr val="00B0F0"/>
              </a:solidFill>
            </a:endParaRPr>
          </a:p>
        </p:txBody>
      </p:sp>
    </p:spTree>
    <p:extLst>
      <p:ext uri="{BB962C8B-B14F-4D97-AF65-F5344CB8AC3E}">
        <p14:creationId xmlns:p14="http://schemas.microsoft.com/office/powerpoint/2010/main" val="2554678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52400" y="789709"/>
            <a:ext cx="12039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FF00"/>
                </a:solidFill>
              </a:rPr>
              <a:t>First Aid &amp; Body Fluid Kits:  Mounted securely and sealed</a:t>
            </a:r>
            <a:endParaRPr lang="en-US" sz="4400" b="1" dirty="0">
              <a:solidFill>
                <a:srgbClr val="FFFF00"/>
              </a:solidFill>
            </a:endParaRPr>
          </a:p>
        </p:txBody>
      </p:sp>
      <p:sp>
        <p:nvSpPr>
          <p:cNvPr id="4" name="Rectangle 3"/>
          <p:cNvSpPr/>
          <p:nvPr/>
        </p:nvSpPr>
        <p:spPr>
          <a:xfrm>
            <a:off x="152400" y="4710545"/>
            <a:ext cx="1143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FF00"/>
                </a:solidFill>
              </a:rPr>
              <a:t>Red Triangles:  Checks to see that  the case holding triangles is mounted securely, The (3) triangles are operational, not cracked, or broken</a:t>
            </a:r>
            <a:r>
              <a:rPr lang="en-US"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4081502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DSCN5042"/>
          <p:cNvPicPr>
            <a:picLocks noChangeAspect="1" noChangeArrowheads="1"/>
          </p:cNvPicPr>
          <p:nvPr/>
        </p:nvPicPr>
        <p:blipFill>
          <a:blip r:embed="rId2">
            <a:extLst>
              <a:ext uri="{28A0092B-C50C-407E-A947-70E740481C1C}">
                <a14:useLocalDpi xmlns:a14="http://schemas.microsoft.com/office/drawing/2010/main" val="0"/>
              </a:ext>
            </a:extLst>
          </a:blip>
          <a:srcRect l="34340" t="23042" r="43408" b="8911"/>
          <a:stretch>
            <a:fillRect/>
          </a:stretch>
        </p:blipFill>
        <p:spPr>
          <a:xfrm>
            <a:off x="-2" y="-43132"/>
            <a:ext cx="12192001" cy="69011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9489" y="2493034"/>
            <a:ext cx="1088967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r>
              <a:rPr lang="en-US" sz="4800" b="1" dirty="0" smtClean="0">
                <a:solidFill>
                  <a:srgbClr val="FFFF00"/>
                </a:solidFill>
              </a:rPr>
              <a:t>Fire extinguisher:  Checks that it is fully charged (in the green), and securely mounted.</a:t>
            </a:r>
          </a:p>
          <a:p>
            <a:r>
              <a:rPr lang="en-US" sz="4800" b="1" dirty="0" smtClean="0">
                <a:solidFill>
                  <a:srgbClr val="FFFF00"/>
                </a:solidFill>
              </a:rPr>
              <a:t>Rated ABC</a:t>
            </a:r>
          </a:p>
          <a:p>
            <a:endParaRPr lang="en-US" sz="4800" b="1" dirty="0">
              <a:solidFill>
                <a:srgbClr val="FFFF00"/>
              </a:solidFill>
            </a:endParaRPr>
          </a:p>
          <a:p>
            <a:endParaRPr lang="en-US" sz="4800" b="1" dirty="0" smtClean="0">
              <a:solidFill>
                <a:srgbClr val="FFFF00"/>
              </a:solidFill>
            </a:endParaRPr>
          </a:p>
          <a:p>
            <a:endParaRPr lang="en-US" sz="4800" b="1" dirty="0" smtClean="0">
              <a:solidFill>
                <a:srgbClr val="FFFF00"/>
              </a:solidFill>
            </a:endParaRPr>
          </a:p>
          <a:p>
            <a:r>
              <a:rPr lang="en-US" sz="4800" b="1" dirty="0" smtClean="0">
                <a:solidFill>
                  <a:schemeClr val="tx1"/>
                </a:solidFill>
              </a:rPr>
              <a:t>Do not block with misc. items</a:t>
            </a:r>
            <a:r>
              <a:rPr lang="en-US" b="1" dirty="0" smtClean="0">
                <a:solidFill>
                  <a:srgbClr val="FFFF00"/>
                </a:solidFill>
              </a:rPr>
              <a:t>. </a:t>
            </a:r>
          </a:p>
        </p:txBody>
      </p:sp>
    </p:spTree>
    <p:extLst>
      <p:ext uri="{BB962C8B-B14F-4D97-AF65-F5344CB8AC3E}">
        <p14:creationId xmlns:p14="http://schemas.microsoft.com/office/powerpoint/2010/main" val="465341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5046.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209133" y="4268253"/>
            <a:ext cx="1098665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FF00"/>
                </a:solidFill>
              </a:rPr>
              <a:t>Registration/Insurance and Body Damage card:  Checks that a copy of the vehicle </a:t>
            </a:r>
            <a:r>
              <a:rPr lang="en-US" sz="4800" b="1" dirty="0" smtClean="0">
                <a:solidFill>
                  <a:schemeClr val="accent1">
                    <a:lumMod val="75000"/>
                  </a:schemeClr>
                </a:solidFill>
              </a:rPr>
              <a:t>registration, insurance waiver and body damage card is present on the bus. </a:t>
            </a:r>
            <a:endParaRPr lang="en-US" sz="4800" b="1" dirty="0">
              <a:solidFill>
                <a:schemeClr val="accent1">
                  <a:lumMod val="75000"/>
                </a:schemeClr>
              </a:solidFill>
            </a:endParaRPr>
          </a:p>
        </p:txBody>
      </p:sp>
    </p:spTree>
    <p:extLst>
      <p:ext uri="{BB962C8B-B14F-4D97-AF65-F5344CB8AC3E}">
        <p14:creationId xmlns:p14="http://schemas.microsoft.com/office/powerpoint/2010/main" val="1097139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17418" y="221673"/>
            <a:ext cx="1028007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alpha val="76000"/>
                </a:schemeClr>
              </a:solidFill>
            </a:endParaRPr>
          </a:p>
        </p:txBody>
      </p:sp>
      <p:sp>
        <p:nvSpPr>
          <p:cNvPr id="4" name="Rectangle 3"/>
          <p:cNvSpPr/>
          <p:nvPr/>
        </p:nvSpPr>
        <p:spPr>
          <a:xfrm>
            <a:off x="817418" y="69273"/>
            <a:ext cx="1028007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srgbClr val="FF0000"/>
                </a:solidFill>
              </a:rPr>
              <a:t>Safe Start</a:t>
            </a:r>
            <a:endParaRPr lang="en-US" sz="8000" b="1" dirty="0">
              <a:solidFill>
                <a:srgbClr val="FF0000"/>
              </a:solidFill>
            </a:endParaRPr>
          </a:p>
        </p:txBody>
      </p:sp>
      <p:sp>
        <p:nvSpPr>
          <p:cNvPr id="5" name="Rectangle 4"/>
          <p:cNvSpPr/>
          <p:nvPr/>
        </p:nvSpPr>
        <p:spPr>
          <a:xfrm>
            <a:off x="554182" y="3844636"/>
            <a:ext cx="110836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FF0000"/>
                </a:solidFill>
              </a:rPr>
              <a:t>Turn ignition key to the on position:  </a:t>
            </a:r>
          </a:p>
          <a:p>
            <a:r>
              <a:rPr lang="en-US" sz="4000" b="1" dirty="0" smtClean="0">
                <a:solidFill>
                  <a:srgbClr val="FF0000"/>
                </a:solidFill>
              </a:rPr>
              <a:t>Watch for a yellow ABS light to flash twice and go out.  At the same time you will hear two  clicking sounds, start the engine.</a:t>
            </a:r>
          </a:p>
          <a:p>
            <a:r>
              <a:rPr lang="en-US" sz="4000" b="1" dirty="0" smtClean="0">
                <a:solidFill>
                  <a:srgbClr val="FF0000"/>
                </a:solidFill>
              </a:rPr>
              <a:t>Gearshift/parking brake:  Checks that gearshift is in neutral and parking brake is set.</a:t>
            </a:r>
          </a:p>
          <a:p>
            <a:r>
              <a:rPr lang="en-US" sz="4000" b="1" dirty="0" smtClean="0">
                <a:solidFill>
                  <a:srgbClr val="FF0000"/>
                </a:solidFill>
              </a:rPr>
              <a:t>Warning light:  Checks that all warning lights activate, and or buzzer sounds as engine is started. Lights should come on briefly and then go out.</a:t>
            </a:r>
          </a:p>
          <a:p>
            <a:endParaRPr lang="en-US" sz="4000" b="1" dirty="0">
              <a:solidFill>
                <a:srgbClr val="FFC000"/>
              </a:solidFill>
            </a:endParaRPr>
          </a:p>
        </p:txBody>
      </p:sp>
    </p:spTree>
    <p:extLst>
      <p:ext uri="{BB962C8B-B14F-4D97-AF65-F5344CB8AC3E}">
        <p14:creationId xmlns:p14="http://schemas.microsoft.com/office/powerpoint/2010/main" val="483241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34145" y="0"/>
            <a:ext cx="591589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rPr>
              <a:t>Switches</a:t>
            </a:r>
            <a:endParaRPr lang="en-US" sz="7200" dirty="0">
              <a:solidFill>
                <a:srgbClr val="FF0000"/>
              </a:solidFill>
            </a:endParaRPr>
          </a:p>
        </p:txBody>
      </p:sp>
      <p:sp>
        <p:nvSpPr>
          <p:cNvPr id="4" name="Rectangle 3"/>
          <p:cNvSpPr/>
          <p:nvPr/>
        </p:nvSpPr>
        <p:spPr>
          <a:xfrm>
            <a:off x="207817" y="5363399"/>
            <a:ext cx="1156854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rPr>
              <a:t>All heaters/defrosters are working</a:t>
            </a:r>
          </a:p>
          <a:p>
            <a:r>
              <a:rPr lang="en-US" sz="3200" b="1" dirty="0" smtClean="0">
                <a:solidFill>
                  <a:srgbClr val="FF0000"/>
                </a:solidFill>
              </a:rPr>
              <a:t>Dome lights</a:t>
            </a:r>
          </a:p>
          <a:p>
            <a:r>
              <a:rPr lang="en-US" sz="3200" b="1" dirty="0" smtClean="0">
                <a:solidFill>
                  <a:srgbClr val="FF0000"/>
                </a:solidFill>
              </a:rPr>
              <a:t>Student light indicators yellow and red</a:t>
            </a:r>
          </a:p>
        </p:txBody>
      </p:sp>
    </p:spTree>
    <p:extLst>
      <p:ext uri="{BB962C8B-B14F-4D97-AF65-F5344CB8AC3E}">
        <p14:creationId xmlns:p14="http://schemas.microsoft.com/office/powerpoint/2010/main" val="2305892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24883" y="1322300"/>
            <a:ext cx="11742234" cy="3539430"/>
          </a:xfrm>
          <a:prstGeom prst="rect">
            <a:avLst/>
          </a:prstGeom>
        </p:spPr>
        <p:txBody>
          <a:bodyPr wrap="square">
            <a:spAutoFit/>
          </a:bodyPr>
          <a:lstStyle/>
          <a:p>
            <a:r>
              <a:rPr lang="en-US" sz="3200" b="1" dirty="0">
                <a:solidFill>
                  <a:srgbClr val="FF0000"/>
                </a:solidFill>
              </a:rPr>
              <a:t>Air Gauge:  Is working and checking to see if it is between 120 and 140 PSI.</a:t>
            </a:r>
          </a:p>
          <a:p>
            <a:r>
              <a:rPr lang="en-US" sz="3200" b="1" dirty="0">
                <a:solidFill>
                  <a:srgbClr val="FF0000"/>
                </a:solidFill>
              </a:rPr>
              <a:t>Temperature gauge:  Is working, climbs to normal operating range or light is off.</a:t>
            </a:r>
          </a:p>
          <a:p>
            <a:r>
              <a:rPr lang="en-US" sz="3200" b="1" dirty="0">
                <a:solidFill>
                  <a:srgbClr val="FF0000"/>
                </a:solidFill>
              </a:rPr>
              <a:t>Fuel Gauge:  No less than ¼ tank.</a:t>
            </a:r>
          </a:p>
          <a:p>
            <a:r>
              <a:rPr lang="en-US" sz="3200" b="1" dirty="0">
                <a:solidFill>
                  <a:srgbClr val="FF0000"/>
                </a:solidFill>
              </a:rPr>
              <a:t>Oil Gauge:  Is working, increasing or normal pressure or light is off.</a:t>
            </a:r>
          </a:p>
          <a:p>
            <a:r>
              <a:rPr lang="en-US" sz="3200" b="1" dirty="0">
                <a:solidFill>
                  <a:srgbClr val="FF0000"/>
                </a:solidFill>
              </a:rPr>
              <a:t>Speedometer/Odometer:  Check for serviceability when it is feasible </a:t>
            </a:r>
          </a:p>
        </p:txBody>
      </p:sp>
    </p:spTree>
    <p:extLst>
      <p:ext uri="{BB962C8B-B14F-4D97-AF65-F5344CB8AC3E}">
        <p14:creationId xmlns:p14="http://schemas.microsoft.com/office/powerpoint/2010/main" val="1012722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24345" y="2971800"/>
            <a:ext cx="1054330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rPr>
              <a:t>Steering Play: No more than 10 degrees</a:t>
            </a:r>
          </a:p>
          <a:p>
            <a:r>
              <a:rPr lang="en-US" sz="3200" b="1" dirty="0" smtClean="0">
                <a:solidFill>
                  <a:srgbClr val="FF0000"/>
                </a:solidFill>
              </a:rPr>
              <a:t>Lighting Indicators:  Turn signals (L/R), 4 way, high beam</a:t>
            </a:r>
          </a:p>
          <a:p>
            <a:r>
              <a:rPr lang="en-US" sz="3200" b="1" dirty="0" smtClean="0">
                <a:solidFill>
                  <a:srgbClr val="FF0000"/>
                </a:solidFill>
              </a:rPr>
              <a:t>Horn:  Make sure is working</a:t>
            </a:r>
          </a:p>
          <a:p>
            <a:r>
              <a:rPr lang="en-US" sz="3200" b="1" dirty="0" smtClean="0">
                <a:solidFill>
                  <a:srgbClr val="FF0000"/>
                </a:solidFill>
              </a:rPr>
              <a:t>Wiper/washer operation:  wipers must operate correctly.  Checks that washer works.</a:t>
            </a:r>
          </a:p>
          <a:p>
            <a:r>
              <a:rPr lang="en-US" sz="3200" b="1" dirty="0" smtClean="0">
                <a:solidFill>
                  <a:srgbClr val="FF0000"/>
                </a:solidFill>
              </a:rPr>
              <a:t>Radio (2way/P.A. Mic): Checks that 2-way radio is on and audible over engine noise, and on the proper channel.  Checks that the P.A. system is audible, both inside/outside bus.</a:t>
            </a:r>
          </a:p>
          <a:p>
            <a:r>
              <a:rPr lang="en-US" sz="3200" b="1" dirty="0" smtClean="0">
                <a:solidFill>
                  <a:srgbClr val="FF0000"/>
                </a:solidFill>
              </a:rPr>
              <a:t>Dashboard area:  Must be clean and clear of all items before operating vehicle.</a:t>
            </a:r>
          </a:p>
          <a:p>
            <a:r>
              <a:rPr lang="en-US" sz="3200" b="1" dirty="0" smtClean="0">
                <a:solidFill>
                  <a:srgbClr val="FF0000"/>
                </a:solidFill>
              </a:rPr>
              <a:t>Mirrors:  Checks for proper adjustment from the drivers seat. Check that view is not obstructed due to dirty mirrors.</a:t>
            </a:r>
            <a:endParaRPr lang="en-US" sz="3200" b="1" dirty="0">
              <a:solidFill>
                <a:srgbClr val="FF0000"/>
              </a:solidFill>
            </a:endParaRPr>
          </a:p>
        </p:txBody>
      </p:sp>
    </p:spTree>
    <p:extLst>
      <p:ext uri="{BB962C8B-B14F-4D97-AF65-F5344CB8AC3E}">
        <p14:creationId xmlns:p14="http://schemas.microsoft.com/office/powerpoint/2010/main" val="41680368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6856"/>
            <a:ext cx="12192000" cy="80148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Rectangle 2"/>
          <p:cNvSpPr/>
          <p:nvPr/>
        </p:nvSpPr>
        <p:spPr>
          <a:xfrm>
            <a:off x="1028334" y="0"/>
            <a:ext cx="10827834" cy="843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T A P</a:t>
            </a:r>
            <a:endParaRPr lang="en-US" sz="9600" dirty="0"/>
          </a:p>
        </p:txBody>
      </p:sp>
      <p:sp>
        <p:nvSpPr>
          <p:cNvPr id="4" name="Rectangle 3"/>
          <p:cNvSpPr/>
          <p:nvPr/>
        </p:nvSpPr>
        <p:spPr>
          <a:xfrm>
            <a:off x="415409" y="4746760"/>
            <a:ext cx="11665527"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rPr>
              <a:t>TUG</a:t>
            </a:r>
          </a:p>
          <a:p>
            <a:pPr algn="ctr"/>
            <a:r>
              <a:rPr lang="en-US" sz="2800" b="1" dirty="0" smtClean="0">
                <a:solidFill>
                  <a:schemeClr val="bg1"/>
                </a:solidFill>
              </a:rPr>
              <a:t>With air pressure gauges </a:t>
            </a:r>
            <a:r>
              <a:rPr lang="en-US" sz="2800" b="1" dirty="0" smtClean="0">
                <a:solidFill>
                  <a:srgbClr val="FF0000"/>
                </a:solidFill>
              </a:rPr>
              <a:t>fully</a:t>
            </a:r>
            <a:r>
              <a:rPr lang="en-US" sz="2800" b="1" dirty="0" smtClean="0">
                <a:solidFill>
                  <a:schemeClr val="bg1"/>
                </a:solidFill>
              </a:rPr>
              <a:t> charged, engine running, and parking brake set, put bus in drive.  Gently tap the accelerator to see that the parking brake will hold.. Place gear back into neutral, turn the engine off and place key into on position.</a:t>
            </a:r>
            <a:endParaRPr lang="en-US" sz="2800" b="1" dirty="0">
              <a:solidFill>
                <a:schemeClr val="bg1"/>
              </a:solidFill>
            </a:endParaRPr>
          </a:p>
        </p:txBody>
      </p:sp>
    </p:spTree>
    <p:extLst>
      <p:ext uri="{BB962C8B-B14F-4D97-AF65-F5344CB8AC3E}">
        <p14:creationId xmlns:p14="http://schemas.microsoft.com/office/powerpoint/2010/main" val="3369441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rea enginer of pusher"/>
          <p:cNvPicPr>
            <a:picLocks noChangeAspect="1" noChangeArrowheads="1"/>
          </p:cNvPicPr>
          <p:nvPr/>
        </p:nvPicPr>
        <p:blipFill>
          <a:blip r:embed="rId2">
            <a:extLst>
              <a:ext uri="{28A0092B-C50C-407E-A947-70E740481C1C}">
                <a14:useLocalDpi xmlns:a14="http://schemas.microsoft.com/office/drawing/2010/main" val="0"/>
              </a:ext>
            </a:extLst>
          </a:blip>
          <a:srcRect l="2499" t="25539"/>
          <a:stretch>
            <a:fillRect/>
          </a:stretch>
        </p:blipFill>
        <p:spPr bwMode="auto">
          <a:xfrm>
            <a:off x="5861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12124" y="642802"/>
            <a:ext cx="11050073" cy="830997"/>
          </a:xfrm>
          <a:prstGeom prst="rect">
            <a:avLst/>
          </a:prstGeom>
        </p:spPr>
        <p:txBody>
          <a:bodyPr wrap="square">
            <a:spAutoFit/>
          </a:bodyPr>
          <a:lstStyle/>
          <a:p>
            <a:pPr algn="ctr"/>
            <a:r>
              <a:rPr lang="en-US" sz="4800" b="1" dirty="0" smtClean="0">
                <a:solidFill>
                  <a:srgbClr val="FF0000"/>
                </a:solidFill>
              </a:rPr>
              <a:t>HOSES / WIRES</a:t>
            </a:r>
            <a:endParaRPr lang="en-US" sz="4800" dirty="0">
              <a:solidFill>
                <a:srgbClr val="FF0000"/>
              </a:solidFill>
            </a:endParaRPr>
          </a:p>
        </p:txBody>
      </p:sp>
      <p:sp>
        <p:nvSpPr>
          <p:cNvPr id="12" name="Rectangle 11"/>
          <p:cNvSpPr/>
          <p:nvPr/>
        </p:nvSpPr>
        <p:spPr>
          <a:xfrm>
            <a:off x="1805222" y="2116601"/>
            <a:ext cx="1345941" cy="426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Hoses</a:t>
            </a:r>
            <a:endParaRPr lang="en-US" sz="3200" b="1" dirty="0"/>
          </a:p>
        </p:txBody>
      </p:sp>
      <p:cxnSp>
        <p:nvCxnSpPr>
          <p:cNvPr id="15" name="Straight Arrow Connector 14"/>
          <p:cNvCxnSpPr/>
          <p:nvPr/>
        </p:nvCxnSpPr>
        <p:spPr>
          <a:xfrm>
            <a:off x="3151163" y="2329968"/>
            <a:ext cx="321212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89649" y="3548679"/>
            <a:ext cx="128016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Wires</a:t>
            </a:r>
            <a:endParaRPr lang="en-US" sz="2800" b="1" dirty="0"/>
          </a:p>
        </p:txBody>
      </p:sp>
      <p:cxnSp>
        <p:nvCxnSpPr>
          <p:cNvPr id="20" name="Straight Arrow Connector 19"/>
          <p:cNvCxnSpPr/>
          <p:nvPr/>
        </p:nvCxnSpPr>
        <p:spPr>
          <a:xfrm flipV="1">
            <a:off x="2869809" y="3548679"/>
            <a:ext cx="1716259" cy="20574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0825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6855"/>
            <a:ext cx="12192000" cy="80148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Rectangle 2"/>
          <p:cNvSpPr/>
          <p:nvPr/>
        </p:nvSpPr>
        <p:spPr>
          <a:xfrm>
            <a:off x="1856508" y="-69273"/>
            <a:ext cx="892232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Applied</a:t>
            </a:r>
            <a:endParaRPr lang="en-US" sz="9600" dirty="0"/>
          </a:p>
        </p:txBody>
      </p:sp>
      <p:sp>
        <p:nvSpPr>
          <p:cNvPr id="4" name="Rectangle 3"/>
          <p:cNvSpPr/>
          <p:nvPr/>
        </p:nvSpPr>
        <p:spPr>
          <a:xfrm>
            <a:off x="228600" y="5403273"/>
            <a:ext cx="11734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With air brake system fully charged (between 120-140 PSI) firmly apply the foot brake peddle while releasing the parking brake. Hold the brake peddle down for </a:t>
            </a:r>
            <a:r>
              <a:rPr lang="en-US" sz="3200" dirty="0" smtClean="0">
                <a:solidFill>
                  <a:srgbClr val="FF0000"/>
                </a:solidFill>
              </a:rPr>
              <a:t>one</a:t>
            </a:r>
            <a:r>
              <a:rPr lang="en-US" sz="3200" dirty="0" smtClean="0"/>
              <a:t> minute. Check the air pressure gauge to see that the air pressure drops no more than </a:t>
            </a:r>
            <a:r>
              <a:rPr lang="en-US" sz="3200" dirty="0" smtClean="0">
                <a:solidFill>
                  <a:srgbClr val="FF0000"/>
                </a:solidFill>
              </a:rPr>
              <a:t>three</a:t>
            </a:r>
            <a:r>
              <a:rPr lang="en-US" sz="3200" dirty="0" smtClean="0"/>
              <a:t> PSI</a:t>
            </a:r>
            <a:endParaRPr lang="en-US" sz="3200" dirty="0"/>
          </a:p>
        </p:txBody>
      </p:sp>
    </p:spTree>
    <p:extLst>
      <p:ext uri="{BB962C8B-B14F-4D97-AF65-F5344CB8AC3E}">
        <p14:creationId xmlns:p14="http://schemas.microsoft.com/office/powerpoint/2010/main" val="30957391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6856"/>
            <a:ext cx="12192000" cy="80148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Rectangle 2"/>
          <p:cNvSpPr/>
          <p:nvPr/>
        </p:nvSpPr>
        <p:spPr>
          <a:xfrm>
            <a:off x="588818" y="0"/>
            <a:ext cx="10668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t>Pump Down</a:t>
            </a:r>
            <a:endParaRPr lang="en-US" sz="8800" dirty="0"/>
          </a:p>
        </p:txBody>
      </p:sp>
      <p:sp>
        <p:nvSpPr>
          <p:cNvPr id="4" name="Rectangle 3"/>
          <p:cNvSpPr/>
          <p:nvPr/>
        </p:nvSpPr>
        <p:spPr>
          <a:xfrm>
            <a:off x="588818" y="5320145"/>
            <a:ext cx="1101436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Without restarting the engine, begin pumping off the air pressure by rapidly applying and releasing the foot brake.  The low air warning device (light and /or buzzer), should activate </a:t>
            </a:r>
            <a:r>
              <a:rPr lang="en-US" sz="3200" dirty="0" smtClean="0">
                <a:solidFill>
                  <a:srgbClr val="FF0000"/>
                </a:solidFill>
              </a:rPr>
              <a:t>before</a:t>
            </a:r>
            <a:r>
              <a:rPr lang="en-US" sz="3200" dirty="0" smtClean="0"/>
              <a:t> air pressure </a:t>
            </a:r>
            <a:r>
              <a:rPr lang="en-US" sz="3200" dirty="0"/>
              <a:t>d</a:t>
            </a:r>
            <a:r>
              <a:rPr lang="en-US" sz="3200" dirty="0" smtClean="0"/>
              <a:t>rops below 60 PSI.</a:t>
            </a:r>
            <a:endParaRPr lang="en-US" sz="3200" dirty="0"/>
          </a:p>
        </p:txBody>
      </p:sp>
    </p:spTree>
    <p:extLst>
      <p:ext uri="{BB962C8B-B14F-4D97-AF65-F5344CB8AC3E}">
        <p14:creationId xmlns:p14="http://schemas.microsoft.com/office/powerpoint/2010/main" val="32580812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6856"/>
            <a:ext cx="12192000" cy="80148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Rectangle 2"/>
          <p:cNvSpPr/>
          <p:nvPr/>
        </p:nvSpPr>
        <p:spPr>
          <a:xfrm>
            <a:off x="1523999" y="148542"/>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t>Parking Brake Pop Out</a:t>
            </a:r>
            <a:endParaRPr lang="en-US" sz="7200" dirty="0"/>
          </a:p>
        </p:txBody>
      </p:sp>
      <p:sp>
        <p:nvSpPr>
          <p:cNvPr id="4" name="Rectangle 3"/>
          <p:cNvSpPr/>
          <p:nvPr/>
        </p:nvSpPr>
        <p:spPr>
          <a:xfrm>
            <a:off x="602672" y="5375564"/>
            <a:ext cx="1098665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Driver continues to fan off the air pressure.  Approx. 40 PSI the parking brake should close (</a:t>
            </a:r>
            <a:r>
              <a:rPr lang="en-US" sz="4000" dirty="0" smtClean="0">
                <a:solidFill>
                  <a:srgbClr val="FF0000"/>
                </a:solidFill>
              </a:rPr>
              <a:t>Pop Out</a:t>
            </a:r>
            <a:r>
              <a:rPr lang="en-US" sz="4000" dirty="0" smtClean="0"/>
              <a:t>).</a:t>
            </a:r>
            <a:endParaRPr lang="en-US" sz="4000" dirty="0"/>
          </a:p>
        </p:txBody>
      </p:sp>
    </p:spTree>
    <p:extLst>
      <p:ext uri="{BB962C8B-B14F-4D97-AF65-F5344CB8AC3E}">
        <p14:creationId xmlns:p14="http://schemas.microsoft.com/office/powerpoint/2010/main" val="28779468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20" y="0"/>
            <a:ext cx="12192000" cy="6858000"/>
          </a:xfrm>
          <a:prstGeom prst="rect">
            <a:avLst/>
          </a:prstGeom>
        </p:spPr>
      </p:pic>
      <p:sp>
        <p:nvSpPr>
          <p:cNvPr id="3" name="Rectangle 2"/>
          <p:cNvSpPr/>
          <p:nvPr/>
        </p:nvSpPr>
        <p:spPr>
          <a:xfrm>
            <a:off x="720435" y="443345"/>
            <a:ext cx="1064029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0000"/>
                </a:solidFill>
              </a:rPr>
              <a:t>Restart engine—leave running to rebuild the air pressure</a:t>
            </a:r>
            <a:endParaRPr lang="en-US" sz="6000" dirty="0">
              <a:solidFill>
                <a:srgbClr val="FF0000"/>
              </a:solidFill>
            </a:endParaRPr>
          </a:p>
        </p:txBody>
      </p:sp>
      <p:cxnSp>
        <p:nvCxnSpPr>
          <p:cNvPr id="5" name="Straight Arrow Connector 4"/>
          <p:cNvCxnSpPr/>
          <p:nvPr/>
        </p:nvCxnSpPr>
        <p:spPr>
          <a:xfrm>
            <a:off x="9254836" y="2133600"/>
            <a:ext cx="1039091" cy="1967345"/>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6306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935182" y="1330036"/>
            <a:ext cx="103216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rPr>
              <a:t>Service Brake Check</a:t>
            </a:r>
            <a:endParaRPr lang="en-US" sz="8000" dirty="0">
              <a:solidFill>
                <a:schemeClr val="tx1"/>
              </a:solidFill>
            </a:endParaRPr>
          </a:p>
        </p:txBody>
      </p:sp>
      <p:sp>
        <p:nvSpPr>
          <p:cNvPr id="4" name="Rectangle 3"/>
          <p:cNvSpPr/>
          <p:nvPr/>
        </p:nvSpPr>
        <p:spPr>
          <a:xfrm>
            <a:off x="332508" y="4267200"/>
            <a:ext cx="1129145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FF00"/>
                </a:solidFill>
              </a:rPr>
              <a:t>Pull forward at </a:t>
            </a:r>
            <a:r>
              <a:rPr lang="en-US" sz="4000" dirty="0" smtClean="0">
                <a:solidFill>
                  <a:srgbClr val="FF0000"/>
                </a:solidFill>
              </a:rPr>
              <a:t>5</a:t>
            </a:r>
            <a:r>
              <a:rPr lang="en-US" sz="4000" dirty="0" smtClean="0">
                <a:solidFill>
                  <a:srgbClr val="FFFF00"/>
                </a:solidFill>
              </a:rPr>
              <a:t>MPH, apply the service brake and stop.</a:t>
            </a:r>
          </a:p>
          <a:p>
            <a:pPr algn="ctr"/>
            <a:r>
              <a:rPr lang="en-US" sz="4000" dirty="0" smtClean="0">
                <a:solidFill>
                  <a:srgbClr val="FFFF00"/>
                </a:solidFill>
              </a:rPr>
              <a:t>Check to see that the vehicle does not </a:t>
            </a:r>
            <a:r>
              <a:rPr lang="en-US" sz="4000" dirty="0" smtClean="0">
                <a:solidFill>
                  <a:srgbClr val="FF0000"/>
                </a:solidFill>
              </a:rPr>
              <a:t>pull</a:t>
            </a:r>
            <a:r>
              <a:rPr lang="en-US" sz="4000" dirty="0" smtClean="0">
                <a:solidFill>
                  <a:srgbClr val="FFFF00"/>
                </a:solidFill>
              </a:rPr>
              <a:t> to either side and that it stops when brake is applied.</a:t>
            </a:r>
            <a:endParaRPr lang="en-US" sz="4000" dirty="0">
              <a:solidFill>
                <a:srgbClr val="FFFF00"/>
              </a:solidFill>
            </a:endParaRPr>
          </a:p>
        </p:txBody>
      </p:sp>
    </p:spTree>
    <p:extLst>
      <p:ext uri="{BB962C8B-B14F-4D97-AF65-F5344CB8AC3E}">
        <p14:creationId xmlns:p14="http://schemas.microsoft.com/office/powerpoint/2010/main" val="2132177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23455" y="3532908"/>
            <a:ext cx="1069570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0000"/>
                </a:solidFill>
              </a:rPr>
              <a:t>Procedure #6</a:t>
            </a:r>
          </a:p>
          <a:p>
            <a:pPr algn="ctr"/>
            <a:endParaRPr lang="en-US" sz="9600" b="1" dirty="0">
              <a:solidFill>
                <a:srgbClr val="FF0000"/>
              </a:solidFill>
            </a:endParaRPr>
          </a:p>
          <a:p>
            <a:pPr algn="ctr"/>
            <a:r>
              <a:rPr lang="en-US" sz="9600" b="1" dirty="0" smtClean="0">
                <a:solidFill>
                  <a:srgbClr val="FF0000"/>
                </a:solidFill>
              </a:rPr>
              <a:t>Walk Thru</a:t>
            </a:r>
            <a:endParaRPr lang="en-US" sz="9600" b="1" dirty="0">
              <a:solidFill>
                <a:srgbClr val="FF0000"/>
              </a:solidFill>
            </a:endParaRPr>
          </a:p>
        </p:txBody>
      </p:sp>
    </p:spTree>
    <p:extLst>
      <p:ext uri="{BB962C8B-B14F-4D97-AF65-F5344CB8AC3E}">
        <p14:creationId xmlns:p14="http://schemas.microsoft.com/office/powerpoint/2010/main" val="33897632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89709" y="3429000"/>
            <a:ext cx="110836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FF0000"/>
                </a:solidFill>
              </a:rPr>
              <a:t>Checks that all emergency exits are clearly labeled.</a:t>
            </a:r>
          </a:p>
          <a:p>
            <a:r>
              <a:rPr lang="en-US" sz="4000" dirty="0" smtClean="0">
                <a:solidFill>
                  <a:srgbClr val="FF0000"/>
                </a:solidFill>
              </a:rPr>
              <a:t>Checks that the operating instructions are clearly posted.</a:t>
            </a:r>
          </a:p>
          <a:p>
            <a:r>
              <a:rPr lang="en-US" sz="4000" dirty="0" smtClean="0">
                <a:solidFill>
                  <a:srgbClr val="FF0000"/>
                </a:solidFill>
              </a:rPr>
              <a:t>Checks that all emergency exits open and close freely without binding.</a:t>
            </a:r>
          </a:p>
          <a:p>
            <a:r>
              <a:rPr lang="en-US" sz="4000" dirty="0" smtClean="0">
                <a:solidFill>
                  <a:srgbClr val="FF0000"/>
                </a:solidFill>
              </a:rPr>
              <a:t>Checks that emergency exit warning devices are </a:t>
            </a:r>
            <a:r>
              <a:rPr lang="en-US" sz="4000" dirty="0" smtClean="0">
                <a:solidFill>
                  <a:schemeClr val="bg1"/>
                </a:solidFill>
              </a:rPr>
              <a:t>working</a:t>
            </a:r>
            <a:r>
              <a:rPr lang="en-US" sz="4000" dirty="0" smtClean="0">
                <a:solidFill>
                  <a:srgbClr val="FF0000"/>
                </a:solidFill>
              </a:rPr>
              <a:t>.</a:t>
            </a:r>
          </a:p>
          <a:p>
            <a:r>
              <a:rPr lang="en-US" sz="4000" dirty="0" smtClean="0">
                <a:solidFill>
                  <a:srgbClr val="FF0000"/>
                </a:solidFill>
              </a:rPr>
              <a:t>Check that all emergency exits are free from any obstructions.</a:t>
            </a:r>
            <a:endParaRPr lang="en-US" sz="4000" dirty="0">
              <a:solidFill>
                <a:srgbClr val="FF0000"/>
              </a:solidFill>
            </a:endParaRPr>
          </a:p>
        </p:txBody>
      </p:sp>
    </p:spTree>
    <p:extLst>
      <p:ext uri="{BB962C8B-B14F-4D97-AF65-F5344CB8AC3E}">
        <p14:creationId xmlns:p14="http://schemas.microsoft.com/office/powerpoint/2010/main" val="2601832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89707" y="1639747"/>
            <a:ext cx="1061258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t>Flag</a:t>
            </a:r>
          </a:p>
          <a:p>
            <a:pPr algn="ctr"/>
            <a:endParaRPr lang="en-US" dirty="0"/>
          </a:p>
          <a:p>
            <a:pPr algn="ctr"/>
            <a:r>
              <a:rPr lang="en-US" sz="4400" dirty="0" smtClean="0">
                <a:solidFill>
                  <a:schemeClr val="tx1"/>
                </a:solidFill>
              </a:rPr>
              <a:t>Remove and bring to the front of the bus before leaving yard</a:t>
            </a:r>
            <a:r>
              <a:rPr lang="en-US" dirty="0" smtClean="0">
                <a:solidFill>
                  <a:schemeClr val="tx1"/>
                </a:solidFill>
              </a:rPr>
              <a:t>.</a:t>
            </a:r>
            <a:endParaRPr lang="en-US" dirty="0">
              <a:solidFill>
                <a:schemeClr val="tx1"/>
              </a:solidFill>
            </a:endParaRPr>
          </a:p>
        </p:txBody>
      </p:sp>
      <p:sp>
        <p:nvSpPr>
          <p:cNvPr id="4" name="Rectangle 3"/>
          <p:cNvSpPr/>
          <p:nvPr/>
        </p:nvSpPr>
        <p:spPr>
          <a:xfrm>
            <a:off x="297871" y="4170218"/>
            <a:ext cx="11596255" cy="2978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Note: This indicates that the driver performed a walk thru search for </a:t>
            </a:r>
            <a:r>
              <a:rPr lang="en-US" sz="3200" dirty="0" smtClean="0">
                <a:solidFill>
                  <a:srgbClr val="FF0000"/>
                </a:solidFill>
              </a:rPr>
              <a:t>students</a:t>
            </a:r>
            <a:r>
              <a:rPr lang="en-US" sz="3200" dirty="0" smtClean="0"/>
              <a:t> and their belongings.  If you see a bus in the yard with out a flag hung in the rear window, please check that bus out and hang the flag!</a:t>
            </a:r>
            <a:endParaRPr lang="en-US" sz="3200" dirty="0"/>
          </a:p>
        </p:txBody>
      </p:sp>
    </p:spTree>
    <p:extLst>
      <p:ext uri="{BB962C8B-B14F-4D97-AF65-F5344CB8AC3E}">
        <p14:creationId xmlns:p14="http://schemas.microsoft.com/office/powerpoint/2010/main" val="1652877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245927"/>
          </a:xfrm>
          <a:prstGeom prst="rect">
            <a:avLst/>
          </a:prstGeom>
        </p:spPr>
      </p:pic>
      <p:sp>
        <p:nvSpPr>
          <p:cNvPr id="3" name="Rectangle 2"/>
          <p:cNvSpPr/>
          <p:nvPr/>
        </p:nvSpPr>
        <p:spPr>
          <a:xfrm>
            <a:off x="692727" y="387927"/>
            <a:ext cx="1080654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Seats (Top and Bottom)</a:t>
            </a:r>
            <a:endParaRPr lang="en-US" sz="5400" dirty="0"/>
          </a:p>
        </p:txBody>
      </p:sp>
      <p:sp>
        <p:nvSpPr>
          <p:cNvPr id="4" name="Rectangle 3"/>
          <p:cNvSpPr/>
          <p:nvPr/>
        </p:nvSpPr>
        <p:spPr>
          <a:xfrm>
            <a:off x="540328" y="2826327"/>
            <a:ext cx="113884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smtClean="0">
                <a:solidFill>
                  <a:srgbClr val="FF6600"/>
                </a:solidFill>
              </a:rPr>
              <a:t>Checks that there are no broken seat frames and that the frames are firmly attached to the </a:t>
            </a:r>
            <a:r>
              <a:rPr lang="en-US" sz="4400" dirty="0" smtClean="0">
                <a:solidFill>
                  <a:schemeClr val="tx1"/>
                </a:solidFill>
              </a:rPr>
              <a:t>floor.</a:t>
            </a:r>
          </a:p>
          <a:p>
            <a:r>
              <a:rPr lang="en-US" sz="4400" dirty="0" smtClean="0">
                <a:solidFill>
                  <a:srgbClr val="FF6600"/>
                </a:solidFill>
              </a:rPr>
              <a:t>Checks that the seat cushions are secure to the frames, and not damaged.</a:t>
            </a:r>
            <a:endParaRPr lang="en-US" sz="4400" dirty="0">
              <a:solidFill>
                <a:srgbClr val="FF6600"/>
              </a:solidFill>
            </a:endParaRPr>
          </a:p>
        </p:txBody>
      </p:sp>
    </p:spTree>
    <p:extLst>
      <p:ext uri="{BB962C8B-B14F-4D97-AF65-F5344CB8AC3E}">
        <p14:creationId xmlns:p14="http://schemas.microsoft.com/office/powerpoint/2010/main" val="28099388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37309" y="1288472"/>
            <a:ext cx="1091738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Floor</a:t>
            </a:r>
          </a:p>
          <a:p>
            <a:pPr algn="ctr"/>
            <a:endParaRPr lang="en-US" dirty="0"/>
          </a:p>
          <a:p>
            <a:pPr algn="ctr"/>
            <a:r>
              <a:rPr lang="en-US" sz="4800" dirty="0" smtClean="0"/>
              <a:t>Checks that all flooring (walk matting, etc.) is secure and in good condition.</a:t>
            </a:r>
            <a:endParaRPr lang="en-US" sz="4800" dirty="0"/>
          </a:p>
        </p:txBody>
      </p:sp>
    </p:spTree>
    <p:extLst>
      <p:ext uri="{BB962C8B-B14F-4D97-AF65-F5344CB8AC3E}">
        <p14:creationId xmlns:p14="http://schemas.microsoft.com/office/powerpoint/2010/main" val="1105904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PIM05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4572"/>
            <a:ext cx="12192000" cy="739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89982" y="1077909"/>
            <a:ext cx="7948246" cy="1200329"/>
          </a:xfrm>
          <a:prstGeom prst="rect">
            <a:avLst/>
          </a:prstGeom>
        </p:spPr>
        <p:txBody>
          <a:bodyPr wrap="square">
            <a:spAutoFit/>
          </a:bodyPr>
          <a:lstStyle/>
          <a:p>
            <a:pPr algn="ctr"/>
            <a:r>
              <a:rPr lang="en-US" sz="7200" b="1" dirty="0" smtClean="0">
                <a:solidFill>
                  <a:srgbClr val="FF0000"/>
                </a:solidFill>
              </a:rPr>
              <a:t>OIL DIPSTICK</a:t>
            </a:r>
            <a:endParaRPr lang="en-US" sz="7200" dirty="0">
              <a:solidFill>
                <a:srgbClr val="FF0000"/>
              </a:solidFill>
            </a:endParaRPr>
          </a:p>
        </p:txBody>
      </p:sp>
      <p:sp>
        <p:nvSpPr>
          <p:cNvPr id="4" name="Rectangle 3"/>
          <p:cNvSpPr/>
          <p:nvPr/>
        </p:nvSpPr>
        <p:spPr>
          <a:xfrm>
            <a:off x="942535" y="2911064"/>
            <a:ext cx="10550770" cy="3046988"/>
          </a:xfrm>
          <a:prstGeom prst="rect">
            <a:avLst/>
          </a:prstGeom>
        </p:spPr>
        <p:txBody>
          <a:bodyPr wrap="square">
            <a:spAutoFit/>
          </a:bodyPr>
          <a:lstStyle/>
          <a:p>
            <a:pPr fontAlgn="base">
              <a:spcBef>
                <a:spcPct val="0"/>
              </a:spcBef>
              <a:spcAft>
                <a:spcPct val="0"/>
              </a:spcAft>
            </a:pPr>
            <a:r>
              <a:rPr kumimoji="0" lang="en-US" sz="4800" b="1" i="0" u="none" strike="noStrike" cap="none" normalizeH="0" baseline="0" dirty="0" smtClean="0">
                <a:ln>
                  <a:noFill/>
                </a:ln>
                <a:solidFill>
                  <a:srgbClr val="FFC000"/>
                </a:solidFill>
                <a:effectLst>
                  <a:outerShdw blurRad="38100" dist="38100" dir="2700000" algn="tl">
                    <a:srgbClr val="000000">
                      <a:alpha val="43137"/>
                    </a:srgbClr>
                  </a:outerShdw>
                </a:effectLst>
                <a:latin typeface="Arial" charset="0"/>
              </a:rPr>
              <a:t>Indicates where the dipstick is located.</a:t>
            </a:r>
          </a:p>
          <a:p>
            <a:pPr fontAlgn="base">
              <a:spcBef>
                <a:spcPct val="0"/>
              </a:spcBef>
              <a:spcAft>
                <a:spcPct val="0"/>
              </a:spcAft>
            </a:pPr>
            <a:r>
              <a:rPr lang="en-US" sz="4800" dirty="0" smtClean="0">
                <a:solidFill>
                  <a:srgbClr val="FFC000"/>
                </a:solidFill>
                <a:effectLst>
                  <a:outerShdw blurRad="38100" dist="38100" dir="2700000" algn="tl">
                    <a:srgbClr val="000000">
                      <a:alpha val="43137"/>
                    </a:srgbClr>
                  </a:outerShdw>
                </a:effectLst>
                <a:latin typeface="Arial" charset="0"/>
              </a:rPr>
              <a:t>See that the oil </a:t>
            </a:r>
            <a:r>
              <a:rPr lang="en-US" sz="4800" dirty="0" smtClean="0">
                <a:solidFill>
                  <a:srgbClr val="FF0000"/>
                </a:solidFill>
                <a:effectLst>
                  <a:outerShdw blurRad="38100" dist="38100" dir="2700000" algn="tl">
                    <a:srgbClr val="000000">
                      <a:alpha val="43137"/>
                    </a:srgbClr>
                  </a:outerShdw>
                </a:effectLst>
                <a:latin typeface="Arial" charset="0"/>
              </a:rPr>
              <a:t>level</a:t>
            </a:r>
            <a:r>
              <a:rPr lang="en-US" sz="4800" dirty="0" smtClean="0">
                <a:solidFill>
                  <a:srgbClr val="FFC000"/>
                </a:solidFill>
                <a:effectLst>
                  <a:outerShdw blurRad="38100" dist="38100" dir="2700000" algn="tl">
                    <a:srgbClr val="000000">
                      <a:alpha val="43137"/>
                    </a:srgbClr>
                  </a:outerShdw>
                </a:effectLst>
                <a:latin typeface="Arial" charset="0"/>
              </a:rPr>
              <a:t> is within safe operating range, above the refill mark</a:t>
            </a:r>
            <a:r>
              <a:rPr lang="en-US" sz="4800" dirty="0" smtClean="0">
                <a:effectLst>
                  <a:outerShdw blurRad="38100" dist="38100" dir="2700000" algn="tl">
                    <a:srgbClr val="000000">
                      <a:alpha val="43137"/>
                    </a:srgbClr>
                  </a:outerShdw>
                </a:effectLst>
                <a:latin typeface="Arial" charset="0"/>
              </a:rPr>
              <a:t>.</a:t>
            </a:r>
            <a:endParaRPr kumimoji="0" lang="en-US" sz="4800" b="1" i="0" u="none" strike="noStrike" cap="none" normalizeH="0" baseline="0" dirty="0" smtClean="0">
              <a:ln>
                <a:noFill/>
              </a:ln>
              <a:solidFill>
                <a:schemeClr val="folHlink"/>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400157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556163" y="3602182"/>
            <a:ext cx="707967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rPr>
              <a:t>The End</a:t>
            </a:r>
            <a:endParaRPr lang="en-US" sz="9600" dirty="0">
              <a:solidFill>
                <a:schemeClr val="tx1"/>
              </a:solidFill>
            </a:endParaRPr>
          </a:p>
        </p:txBody>
      </p:sp>
    </p:spTree>
    <p:extLst>
      <p:ext uri="{BB962C8B-B14F-4D97-AF65-F5344CB8AC3E}">
        <p14:creationId xmlns:p14="http://schemas.microsoft.com/office/powerpoint/2010/main" val="3319147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N5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581"/>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25415" y="126456"/>
            <a:ext cx="9903656" cy="1569660"/>
          </a:xfrm>
          <a:prstGeom prst="rect">
            <a:avLst/>
          </a:prstGeom>
        </p:spPr>
        <p:txBody>
          <a:bodyPr wrap="square">
            <a:spAutoFit/>
          </a:bodyPr>
          <a:lstStyle/>
          <a:p>
            <a:pPr algn="ctr"/>
            <a:r>
              <a:rPr lang="en-US" sz="9600" b="1" dirty="0" smtClean="0">
                <a:solidFill>
                  <a:srgbClr val="FF0000"/>
                </a:solidFill>
              </a:rPr>
              <a:t>COOLANT</a:t>
            </a:r>
            <a:endParaRPr lang="en-US" sz="9600" dirty="0">
              <a:solidFill>
                <a:srgbClr val="FF0000"/>
              </a:solidFill>
            </a:endParaRPr>
          </a:p>
        </p:txBody>
      </p:sp>
      <p:sp>
        <p:nvSpPr>
          <p:cNvPr id="4" name="Rectangle 3"/>
          <p:cNvSpPr/>
          <p:nvPr/>
        </p:nvSpPr>
        <p:spPr>
          <a:xfrm>
            <a:off x="661181" y="2690336"/>
            <a:ext cx="10902461" cy="3785652"/>
          </a:xfrm>
          <a:prstGeom prst="rect">
            <a:avLst/>
          </a:prstGeom>
        </p:spPr>
        <p:txBody>
          <a:bodyPr wrap="square">
            <a:spAutoFit/>
          </a:bodyPr>
          <a:lstStyle/>
          <a:p>
            <a:pPr fontAlgn="base">
              <a:spcBef>
                <a:spcPct val="0"/>
              </a:spcBef>
              <a:spcAft>
                <a:spcPct val="0"/>
              </a:spcAft>
            </a:pPr>
            <a:r>
              <a:rPr lang="en-US" sz="4000" b="1" dirty="0" smtClean="0">
                <a:solidFill>
                  <a:srgbClr val="FFC000"/>
                </a:solidFill>
                <a:effectLst>
                  <a:outerShdw blurRad="38100" dist="38100" dir="2700000" algn="tl">
                    <a:srgbClr val="000000">
                      <a:alpha val="43137"/>
                    </a:srgbClr>
                  </a:outerShdw>
                </a:effectLst>
                <a:latin typeface="Arial" charset="0"/>
              </a:rPr>
              <a:t>Inspects reservoir </a:t>
            </a:r>
            <a:r>
              <a:rPr lang="en-US" sz="4000" b="1" dirty="0" smtClean="0">
                <a:solidFill>
                  <a:srgbClr val="FF0000"/>
                </a:solidFill>
                <a:effectLst>
                  <a:outerShdw blurRad="38100" dist="38100" dir="2700000" algn="tl">
                    <a:srgbClr val="000000">
                      <a:alpha val="43137"/>
                    </a:srgbClr>
                  </a:outerShdw>
                </a:effectLst>
                <a:latin typeface="Arial" charset="0"/>
              </a:rPr>
              <a:t>sight</a:t>
            </a:r>
            <a:r>
              <a:rPr lang="en-US" sz="4000" b="1" dirty="0" smtClean="0">
                <a:solidFill>
                  <a:srgbClr val="FFC000"/>
                </a:solidFill>
                <a:effectLst>
                  <a:outerShdw blurRad="38100" dist="38100" dir="2700000" algn="tl">
                    <a:srgbClr val="000000">
                      <a:alpha val="43137"/>
                    </a:srgbClr>
                  </a:outerShdw>
                </a:effectLst>
                <a:latin typeface="Arial" charset="0"/>
              </a:rPr>
              <a:t> glass, or if bus has plastic cylinder, shake tank from side to side to see coolant </a:t>
            </a:r>
            <a:r>
              <a:rPr lang="en-US" sz="4000" b="1" dirty="0" smtClean="0">
                <a:solidFill>
                  <a:srgbClr val="FF0000"/>
                </a:solidFill>
                <a:effectLst>
                  <a:outerShdw blurRad="38100" dist="38100" dir="2700000" algn="tl">
                    <a:srgbClr val="000000">
                      <a:alpha val="43137"/>
                    </a:srgbClr>
                  </a:outerShdw>
                </a:effectLst>
                <a:latin typeface="Arial" charset="0"/>
              </a:rPr>
              <a:t>level</a:t>
            </a:r>
            <a:r>
              <a:rPr lang="en-US" sz="4000" b="1" dirty="0" smtClean="0">
                <a:solidFill>
                  <a:srgbClr val="FFC000"/>
                </a:solidFill>
                <a:effectLst>
                  <a:outerShdw blurRad="38100" dist="38100" dir="2700000" algn="tl">
                    <a:srgbClr val="000000">
                      <a:alpha val="43137"/>
                    </a:srgbClr>
                  </a:outerShdw>
                </a:effectLst>
                <a:latin typeface="Arial" charset="0"/>
              </a:rPr>
              <a:t>.</a:t>
            </a:r>
          </a:p>
          <a:p>
            <a:pPr fontAlgn="base">
              <a:spcBef>
                <a:spcPct val="0"/>
              </a:spcBef>
              <a:spcAft>
                <a:spcPct val="0"/>
              </a:spcAft>
            </a:pPr>
            <a:endParaRPr kumimoji="0" lang="en-US" sz="4000" b="1" i="0" u="none" strike="noStrike" cap="none" normalizeH="0" baseline="0" dirty="0" smtClean="0">
              <a:ln>
                <a:noFill/>
              </a:ln>
              <a:solidFill>
                <a:srgbClr val="FFC000"/>
              </a:solidFill>
              <a:effectLst>
                <a:outerShdw blurRad="38100" dist="38100" dir="2700000" algn="tl">
                  <a:srgbClr val="000000">
                    <a:alpha val="43137"/>
                  </a:srgbClr>
                </a:outerShdw>
              </a:effectLst>
              <a:latin typeface="Arial" charset="0"/>
            </a:endParaRPr>
          </a:p>
          <a:p>
            <a:pPr fontAlgn="base">
              <a:spcBef>
                <a:spcPct val="0"/>
              </a:spcBef>
              <a:spcAft>
                <a:spcPct val="0"/>
              </a:spcAft>
            </a:pPr>
            <a:r>
              <a:rPr lang="en-US" sz="4000" b="1" dirty="0" smtClean="0">
                <a:solidFill>
                  <a:srgbClr val="FFC000"/>
                </a:solidFill>
                <a:effectLst>
                  <a:outerShdw blurRad="38100" dist="38100" dir="2700000" algn="tl">
                    <a:srgbClr val="000000">
                      <a:alpha val="43137"/>
                    </a:srgbClr>
                  </a:outerShdw>
                </a:effectLst>
                <a:latin typeface="Arial" charset="0"/>
              </a:rPr>
              <a:t>CCSD Policy: never remove the radiator cap. Take the bus to the garage</a:t>
            </a:r>
            <a:r>
              <a:rPr lang="en-US" b="1" dirty="0" smtClean="0">
                <a:effectLst>
                  <a:outerShdw blurRad="38100" dist="38100" dir="2700000" algn="tl">
                    <a:srgbClr val="000000">
                      <a:alpha val="43137"/>
                    </a:srgbClr>
                  </a:outerShdw>
                </a:effectLst>
                <a:latin typeface="Arial" charset="0"/>
              </a:rPr>
              <a:t>.</a:t>
            </a:r>
          </a:p>
        </p:txBody>
      </p:sp>
    </p:spTree>
    <p:extLst>
      <p:ext uri="{BB962C8B-B14F-4D97-AF65-F5344CB8AC3E}">
        <p14:creationId xmlns:p14="http://schemas.microsoft.com/office/powerpoint/2010/main" val="3402807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PIM0573"/>
          <p:cNvPicPr>
            <a:picLocks noChangeAspect="1" noChangeArrowheads="1"/>
          </p:cNvPicPr>
          <p:nvPr/>
        </p:nvPicPr>
        <p:blipFill>
          <a:blip r:embed="rId2">
            <a:extLst>
              <a:ext uri="{28A0092B-C50C-407E-A947-70E740481C1C}">
                <a14:useLocalDpi xmlns:a14="http://schemas.microsoft.com/office/drawing/2010/main" val="0"/>
              </a:ext>
            </a:extLst>
          </a:blip>
          <a:srcRect l="3989" t="5263" r="475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8979" y="0"/>
            <a:ext cx="1052263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rPr>
              <a:t>Power Steering Fluid</a:t>
            </a:r>
            <a:endParaRPr lang="en-US" sz="7200" dirty="0">
              <a:solidFill>
                <a:srgbClr val="FF0000"/>
              </a:solidFill>
            </a:endParaRPr>
          </a:p>
        </p:txBody>
      </p:sp>
      <p:sp>
        <p:nvSpPr>
          <p:cNvPr id="4" name="Rectangle 3"/>
          <p:cNvSpPr/>
          <p:nvPr/>
        </p:nvSpPr>
        <p:spPr>
          <a:xfrm>
            <a:off x="506436" y="3221499"/>
            <a:ext cx="1053670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rgbClr val="FFC000"/>
                </a:solidFill>
              </a:rPr>
              <a:t>Indicate where power steering fluid dipstick is located.</a:t>
            </a:r>
          </a:p>
          <a:p>
            <a:endParaRPr lang="en-US" sz="4800" b="1" dirty="0">
              <a:solidFill>
                <a:srgbClr val="FFC000"/>
              </a:solidFill>
            </a:endParaRPr>
          </a:p>
          <a:p>
            <a:r>
              <a:rPr lang="en-US" sz="4800" b="1" dirty="0" smtClean="0">
                <a:solidFill>
                  <a:srgbClr val="FFC000"/>
                </a:solidFill>
              </a:rPr>
              <a:t>Check for adequate power steering fluid level.</a:t>
            </a:r>
          </a:p>
          <a:p>
            <a:endParaRPr lang="en-US" sz="4800" b="1" dirty="0">
              <a:solidFill>
                <a:srgbClr val="FFC000"/>
              </a:solidFill>
            </a:endParaRPr>
          </a:p>
          <a:p>
            <a:r>
              <a:rPr lang="en-US" sz="4800" b="1" dirty="0" smtClean="0">
                <a:solidFill>
                  <a:srgbClr val="FFC000"/>
                </a:solidFill>
              </a:rPr>
              <a:t>Level must be above </a:t>
            </a:r>
            <a:r>
              <a:rPr lang="en-US" sz="4800" b="1" dirty="0" smtClean="0">
                <a:solidFill>
                  <a:srgbClr val="FF0000"/>
                </a:solidFill>
              </a:rPr>
              <a:t>the refill </a:t>
            </a:r>
            <a:r>
              <a:rPr lang="en-US" sz="4800" b="1" dirty="0" smtClean="0">
                <a:solidFill>
                  <a:srgbClr val="FFC000"/>
                </a:solidFill>
              </a:rPr>
              <a:t>mark.</a:t>
            </a:r>
            <a:endParaRPr lang="en-US" sz="4800" b="1" dirty="0">
              <a:solidFill>
                <a:srgbClr val="FFC000"/>
              </a:solidFill>
            </a:endParaRPr>
          </a:p>
        </p:txBody>
      </p:sp>
    </p:spTree>
    <p:extLst>
      <p:ext uri="{BB962C8B-B14F-4D97-AF65-F5344CB8AC3E}">
        <p14:creationId xmlns:p14="http://schemas.microsoft.com/office/powerpoint/2010/main" val="2275039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HPIM05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437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45588" y="351692"/>
            <a:ext cx="100021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rPr>
              <a:t>Transmission Fluid</a:t>
            </a:r>
            <a:endParaRPr lang="en-US" sz="7200" dirty="0">
              <a:solidFill>
                <a:srgbClr val="FF0000"/>
              </a:solidFill>
            </a:endParaRPr>
          </a:p>
        </p:txBody>
      </p:sp>
      <p:sp>
        <p:nvSpPr>
          <p:cNvPr id="4" name="Rectangle 3"/>
          <p:cNvSpPr/>
          <p:nvPr/>
        </p:nvSpPr>
        <p:spPr>
          <a:xfrm>
            <a:off x="1491176" y="2897944"/>
            <a:ext cx="10142805" cy="1955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bg1"/>
                </a:solidFill>
              </a:rPr>
              <a:t>Pull dipstick to verify there is fluid on it.</a:t>
            </a:r>
          </a:p>
          <a:p>
            <a:endParaRPr lang="en-US" sz="4000" b="1" dirty="0">
              <a:solidFill>
                <a:schemeClr val="bg1"/>
              </a:solidFill>
            </a:endParaRPr>
          </a:p>
          <a:p>
            <a:r>
              <a:rPr lang="en-US" sz="4000" b="1" dirty="0" smtClean="0">
                <a:solidFill>
                  <a:schemeClr val="bg1"/>
                </a:solidFill>
              </a:rPr>
              <a:t>(</a:t>
            </a:r>
            <a:r>
              <a:rPr lang="en-US" sz="4000" b="1" dirty="0" smtClean="0">
                <a:solidFill>
                  <a:srgbClr val="FF0000"/>
                </a:solidFill>
              </a:rPr>
              <a:t>note</a:t>
            </a:r>
            <a:r>
              <a:rPr lang="en-US" sz="4000" b="1" dirty="0" smtClean="0">
                <a:solidFill>
                  <a:schemeClr val="bg1"/>
                </a:solidFill>
              </a:rPr>
              <a:t>) The normal way to check the transmission level would be with the bus running and engine warm.  For your safety all we need to know is if there is fluid on the dipstick.</a:t>
            </a:r>
            <a:endParaRPr lang="en-US" sz="4000" b="1" dirty="0">
              <a:solidFill>
                <a:schemeClr val="bg1"/>
              </a:solidFill>
            </a:endParaRPr>
          </a:p>
        </p:txBody>
      </p:sp>
    </p:spTree>
    <p:extLst>
      <p:ext uri="{BB962C8B-B14F-4D97-AF65-F5344CB8AC3E}">
        <p14:creationId xmlns:p14="http://schemas.microsoft.com/office/powerpoint/2010/main" val="862790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2303</Words>
  <Application>Microsoft Office PowerPoint</Application>
  <PresentationFormat>Custom</PresentationFormat>
  <Paragraphs>227</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Alex</dc:creator>
  <cp:lastModifiedBy>Support</cp:lastModifiedBy>
  <cp:revision>85</cp:revision>
  <dcterms:created xsi:type="dcterms:W3CDTF">2013-07-16T15:34:54Z</dcterms:created>
  <dcterms:modified xsi:type="dcterms:W3CDTF">2013-11-19T21:05:49Z</dcterms:modified>
</cp:coreProperties>
</file>