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8FF"/>
    <a:srgbClr val="78ABFF"/>
    <a:srgbClr val="4058FF"/>
    <a:srgbClr val="FF8C61"/>
    <a:srgbClr val="FF3955"/>
    <a:srgbClr val="FF7156"/>
    <a:srgbClr val="C4FF34"/>
    <a:srgbClr val="78D92F"/>
    <a:srgbClr val="B5D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26" autoAdjust="0"/>
  </p:normalViewPr>
  <p:slideViewPr>
    <p:cSldViewPr snapToGrid="0" snapToObjects="1">
      <p:cViewPr>
        <p:scale>
          <a:sx n="100" d="100"/>
          <a:sy n="100" d="100"/>
        </p:scale>
        <p:origin x="-29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60"/>
      <c:rotY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12217858995166E-4"/>
          <c:y val="0"/>
          <c:w val="0.8936102597953699"/>
          <c:h val="0.8523955280118741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3B68FF"/>
                  </a:gs>
                  <a:gs pos="100000">
                    <a:srgbClr val="78ABFF"/>
                  </a:gs>
                </a:gsLst>
                <a:lin ang="16200000" scaled="0"/>
                <a:tileRect/>
              </a:gra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bubble3D val="0"/>
            <c:explosion val="0"/>
            <c:spPr>
              <a:gradFill flip="none" rotWithShape="1">
                <a:gsLst>
                  <a:gs pos="0">
                    <a:srgbClr val="FF3955"/>
                  </a:gs>
                  <a:gs pos="100000">
                    <a:srgbClr val="FF8C61"/>
                  </a:gs>
                </a:gsLst>
                <a:lin ang="16200000" scaled="0"/>
                <a:tileRect/>
              </a:gra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bubble3D val="0"/>
            <c:explosion val="0"/>
            <c:spPr>
              <a:gradFill flip="none" rotWithShape="1">
                <a:gsLst>
                  <a:gs pos="0">
                    <a:srgbClr val="78D92F"/>
                  </a:gs>
                  <a:gs pos="100000">
                    <a:srgbClr val="C4FF34"/>
                  </a:gs>
                </a:gsLst>
                <a:lin ang="16200000" scaled="0"/>
                <a:tileRect/>
              </a:grad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>
                <c:manualLayout>
                  <c:x val="0.30503366244511698"/>
                  <c:y val="8.5077509842519702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kern="1200" spc="50">
                        <a:latin typeface="Calibri"/>
                      </a:defRPr>
                    </a:pPr>
                    <a:r>
                      <a:rPr lang="en-US" sz="1800" b="1" i="0" kern="1200" spc="50" dirty="0" smtClean="0">
                        <a:latin typeface="Calibri"/>
                      </a:rPr>
                      <a:t>Endowment;</a:t>
                    </a:r>
                    <a:br>
                      <a:rPr lang="en-US" sz="1800" b="1" i="0" kern="1200" spc="50" dirty="0" smtClean="0">
                        <a:latin typeface="Calibri"/>
                      </a:rPr>
                    </a:br>
                    <a:r>
                      <a:rPr lang="en-US" sz="1800" b="1" i="0" kern="1200" spc="50" dirty="0" smtClean="0">
                        <a:latin typeface="Calibri"/>
                      </a:rPr>
                      <a:t>$</a:t>
                    </a:r>
                    <a:r>
                      <a:rPr lang="en-US" sz="1800" b="1" i="0" u="none" strike="noStrike" kern="1200" spc="50" baseline="0" dirty="0" smtClean="0">
                        <a:latin typeface="Calibri"/>
                      </a:rPr>
                      <a:t>113,699,218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7585897387037201E-2"/>
                  <c:y val="-0.134592765748031"/>
                </c:manualLayout>
              </c:layout>
              <c:tx>
                <c:rich>
                  <a:bodyPr/>
                  <a:lstStyle/>
                  <a:p>
                    <a:pPr>
                      <a:defRPr sz="1800" b="1" i="0" kern="1200" spc="50">
                        <a:latin typeface="Calibri"/>
                      </a:defRPr>
                    </a:pPr>
                    <a:r>
                      <a:rPr lang="en-US" sz="1800" b="1" i="0" kern="1200" spc="50" dirty="0" smtClean="0">
                        <a:latin typeface="Calibri"/>
                      </a:rPr>
                      <a:t>Annuity;</a:t>
                    </a:r>
                    <a:br>
                      <a:rPr lang="en-US" sz="1800" b="1" i="0" kern="1200" spc="50" dirty="0" smtClean="0">
                        <a:latin typeface="Calibri"/>
                      </a:rPr>
                    </a:br>
                    <a:r>
                      <a:rPr lang="en-US" sz="1800" b="1" i="0" kern="1200" spc="50" dirty="0" smtClean="0">
                        <a:latin typeface="Calibri"/>
                      </a:rPr>
                      <a:t>$</a:t>
                    </a:r>
                    <a:r>
                      <a:rPr lang="en-US" sz="1800" b="1" i="0" u="none" strike="noStrike" kern="1200" spc="50" baseline="0" dirty="0" smtClean="0">
                        <a:latin typeface="Calibri"/>
                      </a:rPr>
                      <a:t>3,392,631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397729378384801E-2"/>
                  <c:y val="-3.42372047244094E-3"/>
                </c:manualLayout>
              </c:layout>
              <c:tx>
                <c:rich>
                  <a:bodyPr/>
                  <a:lstStyle/>
                  <a:p>
                    <a:pPr>
                      <a:defRPr sz="1800" b="1" i="0" kern="1200" spc="50">
                        <a:latin typeface="Calibri"/>
                      </a:defRPr>
                    </a:pPr>
                    <a:r>
                      <a:rPr lang="en-US" sz="1800" b="1" i="0" u="none" strike="noStrike" kern="1200" spc="50" baseline="0" dirty="0" smtClean="0">
                        <a:latin typeface="Calibri"/>
                      </a:rPr>
                      <a:t>Cash; </a:t>
                    </a:r>
                    <a:br>
                      <a:rPr lang="en-US" sz="1800" b="1" i="0" u="none" strike="noStrike" kern="1200" spc="50" baseline="0" dirty="0" smtClean="0">
                        <a:latin typeface="Calibri"/>
                      </a:rPr>
                    </a:br>
                    <a:r>
                      <a:rPr lang="en-US" sz="1800" b="1" i="0" u="none" strike="noStrike" kern="1200" spc="50" baseline="0" dirty="0" smtClean="0">
                        <a:latin typeface="Calibri"/>
                      </a:rPr>
                      <a:t>$7,097,306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kern="1200" spc="50"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105.4</c:v>
                </c:pt>
                <c:pt idx="1">
                  <c:v>3.3</c:v>
                </c:pt>
                <c:pt idx="2">
                  <c:v>7.6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gradFill flip="none" rotWithShape="1">
          <a:gsLst>
            <a:gs pos="0">
              <a:schemeClr val="bg1">
                <a:lumMod val="85000"/>
              </a:schemeClr>
            </a:gs>
            <a:gs pos="100000">
              <a:prstClr val="white"/>
            </a:gs>
          </a:gsLst>
          <a:lin ang="18900000" scaled="0"/>
          <a:tileRect/>
        </a:gradFill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60"/>
      <c:rotY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710521370362898E-4"/>
          <c:y val="4.6875E-2"/>
          <c:w val="0.88334513895368505"/>
          <c:h val="0.8437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explosion val="25"/>
          <c:dPt>
            <c:idx val="0"/>
            <c:bubble3D val="0"/>
            <c:spPr>
              <a:gradFill flip="none" rotWithShape="1">
                <a:gsLst>
                  <a:gs pos="0">
                    <a:srgbClr val="3B68FF"/>
                  </a:gs>
                  <a:gs pos="100000">
                    <a:srgbClr val="78ABFF"/>
                  </a:gs>
                </a:gsLst>
                <a:lin ang="16200000" scaled="0"/>
                <a:tileRect/>
              </a:gradFill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bubble3D val="0"/>
            <c:explosion val="0"/>
            <c:spPr>
              <a:gradFill flip="none" rotWithShape="1">
                <a:gsLst>
                  <a:gs pos="0">
                    <a:srgbClr val="FF3955"/>
                  </a:gs>
                  <a:gs pos="100000">
                    <a:srgbClr val="FF8C61"/>
                  </a:gs>
                </a:gsLst>
                <a:lin ang="16200000" scaled="0"/>
                <a:tileRect/>
              </a:gradFill>
              <a:scene3d>
                <a:camera prst="orthographicFront"/>
                <a:lightRig rig="threePt" dir="t"/>
              </a:scene3d>
              <a:sp3d/>
            </c:spPr>
          </c:dPt>
          <c:dPt>
            <c:idx val="2"/>
            <c:bubble3D val="0"/>
            <c:explosion val="0"/>
            <c:spPr>
              <a:gradFill flip="none" rotWithShape="1">
                <a:gsLst>
                  <a:gs pos="0">
                    <a:srgbClr val="78D92F"/>
                  </a:gs>
                  <a:gs pos="100000">
                    <a:srgbClr val="C4FF34"/>
                  </a:gs>
                </a:gsLst>
                <a:lin ang="16200000" scaled="0"/>
                <a:tileRect/>
              </a:grad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>
                <c:manualLayout>
                  <c:x val="0.30503366244511698"/>
                  <c:y val="8.5077509842519702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kern="1200" spc="50">
                        <a:latin typeface="Calibri"/>
                      </a:defRPr>
                    </a:pPr>
                    <a:r>
                      <a:rPr lang="en-US" sz="1800" b="1" i="0" kern="1200" spc="50" dirty="0" smtClean="0">
                        <a:latin typeface="Calibri"/>
                      </a:rPr>
                      <a:t>Endowment;</a:t>
                    </a:r>
                    <a:br>
                      <a:rPr lang="en-US" sz="1800" b="1" i="0" kern="1200" spc="50" dirty="0" smtClean="0">
                        <a:latin typeface="Calibri"/>
                      </a:rPr>
                    </a:br>
                    <a:r>
                      <a:rPr lang="en-US" sz="1800" b="1" i="0" kern="1200" spc="50" dirty="0" smtClean="0">
                        <a:latin typeface="Calibri"/>
                      </a:rPr>
                      <a:t>$</a:t>
                    </a:r>
                    <a:r>
                      <a:rPr lang="en-US" sz="1800" b="1" i="0" u="none" strike="noStrike" kern="1200" spc="50" baseline="0" dirty="0" smtClean="0">
                        <a:latin typeface="Calibri"/>
                      </a:rPr>
                      <a:t>88,558,167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7585897387037201E-2"/>
                  <c:y val="-0.134592765748031"/>
                </c:manualLayout>
              </c:layout>
              <c:tx>
                <c:rich>
                  <a:bodyPr/>
                  <a:lstStyle/>
                  <a:p>
                    <a:pPr>
                      <a:defRPr sz="1800" b="1" i="0" kern="1200" spc="50">
                        <a:latin typeface="Calibri"/>
                      </a:defRPr>
                    </a:pPr>
                    <a:r>
                      <a:rPr lang="en-US" sz="1800" b="1" i="0" kern="1200" spc="50" dirty="0" smtClean="0">
                        <a:latin typeface="Calibri"/>
                      </a:rPr>
                      <a:t>Annuity;</a:t>
                    </a:r>
                    <a:br>
                      <a:rPr lang="en-US" sz="1800" b="1" i="0" kern="1200" spc="50" dirty="0" smtClean="0">
                        <a:latin typeface="Calibri"/>
                      </a:rPr>
                    </a:br>
                    <a:r>
                      <a:rPr lang="en-US" sz="1800" b="1" i="0" kern="1200" spc="50" dirty="0" smtClean="0">
                        <a:latin typeface="Calibri"/>
                      </a:rPr>
                      <a:t>$</a:t>
                    </a:r>
                    <a:r>
                      <a:rPr lang="en-US" sz="1800" b="1" i="0" u="none" strike="noStrike" kern="1200" spc="50" baseline="0" dirty="0" smtClean="0">
                        <a:latin typeface="Calibri"/>
                      </a:rPr>
                      <a:t>2,939,119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397729378384801E-2"/>
                  <c:y val="-3.42372047244094E-3"/>
                </c:manualLayout>
              </c:layout>
              <c:tx>
                <c:rich>
                  <a:bodyPr/>
                  <a:lstStyle/>
                  <a:p>
                    <a:pPr>
                      <a:defRPr sz="1800" b="1" i="0" kern="1200" spc="50">
                        <a:latin typeface="Calibri"/>
                      </a:defRPr>
                    </a:pPr>
                    <a:r>
                      <a:rPr lang="en-US" sz="1800" b="1" i="0" u="none" strike="noStrike" kern="1200" spc="50" baseline="0" dirty="0" smtClean="0">
                        <a:latin typeface="Calibri"/>
                      </a:rPr>
                      <a:t>Cash; </a:t>
                    </a:r>
                    <a:br>
                      <a:rPr lang="en-US" sz="1800" b="1" i="0" u="none" strike="noStrike" kern="1200" spc="50" baseline="0" dirty="0" smtClean="0">
                        <a:latin typeface="Calibri"/>
                      </a:rPr>
                    </a:br>
                    <a:r>
                      <a:rPr lang="en-US" sz="1800" b="1" i="0" u="none" strike="noStrike" kern="1200" spc="50" baseline="0" dirty="0" smtClean="0">
                        <a:latin typeface="Calibri"/>
                      </a:rPr>
                      <a:t>$7,021,780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 i="0" kern="1200" spc="50"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88.6</c:v>
                </c:pt>
                <c:pt idx="1">
                  <c:v>2.9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gradFill flip="none" rotWithShape="1">
          <a:gsLst>
            <a:gs pos="0">
              <a:schemeClr val="bg1">
                <a:lumMod val="85000"/>
              </a:schemeClr>
            </a:gs>
            <a:gs pos="100000">
              <a:prstClr val="white"/>
            </a:gs>
          </a:gsLst>
          <a:lin ang="18900000" scaled="0"/>
          <a:tileRect/>
        </a:gradFill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5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8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7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2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6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5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4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2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00899-1321-8649-9D02-DACB8C1F2C78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21870-4E17-7146-9574-1893AF037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9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29484228"/>
              </p:ext>
            </p:extLst>
          </p:nvPr>
        </p:nvGraphicFramePr>
        <p:xfrm>
          <a:off x="82550" y="63501"/>
          <a:ext cx="7423150" cy="440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526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30370071"/>
              </p:ext>
            </p:extLst>
          </p:nvPr>
        </p:nvGraphicFramePr>
        <p:xfrm>
          <a:off x="685156" y="1166969"/>
          <a:ext cx="760937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9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2011-fundtypes-ch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3949700" cy="25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Houston</dc:creator>
  <cp:lastModifiedBy>Aleman, Julie</cp:lastModifiedBy>
  <cp:revision>22</cp:revision>
  <dcterms:created xsi:type="dcterms:W3CDTF">2013-04-03T15:12:19Z</dcterms:created>
  <dcterms:modified xsi:type="dcterms:W3CDTF">2015-02-12T22:40:19Z</dcterms:modified>
</cp:coreProperties>
</file>