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4"/>
  </p:notesMasterIdLst>
  <p:sldIdLst>
    <p:sldId id="256" r:id="rId2"/>
    <p:sldId id="257" r:id="rId3"/>
    <p:sldId id="336" r:id="rId4"/>
    <p:sldId id="258" r:id="rId5"/>
    <p:sldId id="260" r:id="rId6"/>
    <p:sldId id="347" r:id="rId7"/>
    <p:sldId id="262" r:id="rId8"/>
    <p:sldId id="263" r:id="rId9"/>
    <p:sldId id="264" r:id="rId10"/>
    <p:sldId id="353" r:id="rId11"/>
    <p:sldId id="265" r:id="rId12"/>
    <p:sldId id="266" r:id="rId13"/>
    <p:sldId id="267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324" r:id="rId22"/>
    <p:sldId id="323" r:id="rId23"/>
    <p:sldId id="261" r:id="rId24"/>
    <p:sldId id="268" r:id="rId25"/>
    <p:sldId id="269" r:id="rId26"/>
    <p:sldId id="330" r:id="rId27"/>
    <p:sldId id="270" r:id="rId28"/>
    <p:sldId id="331" r:id="rId29"/>
    <p:sldId id="271" r:id="rId30"/>
    <p:sldId id="332" r:id="rId31"/>
    <p:sldId id="318" r:id="rId32"/>
    <p:sldId id="272" r:id="rId33"/>
    <p:sldId id="274" r:id="rId34"/>
    <p:sldId id="275" r:id="rId35"/>
    <p:sldId id="277" r:id="rId36"/>
    <p:sldId id="278" r:id="rId37"/>
    <p:sldId id="279" r:id="rId38"/>
    <p:sldId id="354" r:id="rId39"/>
    <p:sldId id="320" r:id="rId40"/>
    <p:sldId id="327" r:id="rId41"/>
    <p:sldId id="341" r:id="rId42"/>
    <p:sldId id="342" r:id="rId43"/>
    <p:sldId id="280" r:id="rId44"/>
    <p:sldId id="329" r:id="rId45"/>
    <p:sldId id="281" r:id="rId46"/>
    <p:sldId id="282" r:id="rId47"/>
    <p:sldId id="317" r:id="rId48"/>
    <p:sldId id="348" r:id="rId49"/>
    <p:sldId id="316" r:id="rId50"/>
    <p:sldId id="326" r:id="rId51"/>
    <p:sldId id="321" r:id="rId52"/>
    <p:sldId id="325" r:id="rId53"/>
    <p:sldId id="349" r:id="rId54"/>
    <p:sldId id="345" r:id="rId55"/>
    <p:sldId id="350" r:id="rId56"/>
    <p:sldId id="352" r:id="rId57"/>
    <p:sldId id="355" r:id="rId58"/>
    <p:sldId id="290" r:id="rId59"/>
    <p:sldId id="273" r:id="rId60"/>
    <p:sldId id="291" r:id="rId61"/>
    <p:sldId id="292" r:id="rId62"/>
    <p:sldId id="346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02" r:id="rId73"/>
    <p:sldId id="303" r:id="rId74"/>
    <p:sldId id="333" r:id="rId75"/>
    <p:sldId id="334" r:id="rId76"/>
    <p:sldId id="337" r:id="rId77"/>
    <p:sldId id="305" r:id="rId78"/>
    <p:sldId id="339" r:id="rId79"/>
    <p:sldId id="340" r:id="rId80"/>
    <p:sldId id="344" r:id="rId81"/>
    <p:sldId id="307" r:id="rId82"/>
    <p:sldId id="308" r:id="rId83"/>
    <p:sldId id="310" r:id="rId84"/>
    <p:sldId id="322" r:id="rId85"/>
    <p:sldId id="311" r:id="rId86"/>
    <p:sldId id="306" r:id="rId87"/>
    <p:sldId id="356" r:id="rId88"/>
    <p:sldId id="357" r:id="rId89"/>
    <p:sldId id="351" r:id="rId90"/>
    <p:sldId id="312" r:id="rId91"/>
    <p:sldId id="314" r:id="rId92"/>
    <p:sldId id="343" r:id="rId93"/>
  </p:sldIdLst>
  <p:sldSz cx="9144000" cy="6858000" type="screen4x3"/>
  <p:notesSz cx="6858000" cy="9144000"/>
  <p:defaultTextStyle>
    <a:defPPr>
      <a:defRPr lang="az-Latn-A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9" autoAdjust="0"/>
    <p:restoredTop sz="99794" autoAdjust="0"/>
  </p:normalViewPr>
  <p:slideViewPr>
    <p:cSldViewPr>
      <p:cViewPr>
        <p:scale>
          <a:sx n="99" d="100"/>
          <a:sy n="99" d="100"/>
        </p:scale>
        <p:origin x="-16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15456674473"/>
          <c:y val="0.0392798690671031"/>
          <c:w val="0.76463700234192"/>
          <c:h val="0.767594108019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TM</c:v>
                </c:pt>
              </c:strCache>
            </c:strRef>
          </c:tx>
          <c:spPr>
            <a:ln w="42399">
              <a:pattFill prst="pct75">
                <a:fgClr>
                  <a:srgbClr val="0000FF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Müraciətlərin sayı</c:v>
                </c:pt>
                <c:pt idx="1">
                  <c:v>Hədəf oynaqda remissiya</c:v>
                </c:pt>
                <c:pt idx="2">
                  <c:v>Qanaxma, qansızma hallarının sayı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1.0</c:v>
                </c:pt>
                <c:pt idx="1">
                  <c:v>0.2</c:v>
                </c:pt>
                <c:pt idx="2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PM</c:v>
                </c:pt>
              </c:strCache>
            </c:strRef>
          </c:tx>
          <c:spPr>
            <a:ln w="4239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Müraciətlərin sayı</c:v>
                </c:pt>
                <c:pt idx="1">
                  <c:v>Hədəf oynaqda remissiya</c:v>
                </c:pt>
                <c:pt idx="2">
                  <c:v>Qanaxma, qansızma hallarının sayı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</c:v>
                </c:pt>
                <c:pt idx="1">
                  <c:v>0.85</c:v>
                </c:pt>
                <c:pt idx="2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293720"/>
        <c:axId val="1867344328"/>
      </c:lineChart>
      <c:catAx>
        <c:axId val="1867293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5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7344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7344328"/>
        <c:scaling>
          <c:orientation val="minMax"/>
        </c:scaling>
        <c:delete val="0"/>
        <c:axPos val="l"/>
        <c:majorGridlines>
          <c:spPr>
            <a:ln w="14133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5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5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7293720"/>
        <c:crosses val="autoZero"/>
        <c:crossBetween val="between"/>
      </c:valAx>
      <c:spPr>
        <a:solidFill>
          <a:srgbClr val="FF99CC"/>
        </a:solidFill>
        <a:ln w="28266">
          <a:noFill/>
        </a:ln>
      </c:spPr>
    </c:plotArea>
    <c:legend>
      <c:legendPos val="r"/>
      <c:layout>
        <c:manualLayout>
          <c:xMode val="edge"/>
          <c:yMode val="edge"/>
          <c:x val="0.872365339578454"/>
          <c:y val="0.400981996726678"/>
          <c:w val="0.125292740046838"/>
          <c:h val="0.198036006546645"/>
        </c:manualLayout>
      </c:layout>
      <c:overlay val="0"/>
      <c:spPr>
        <a:noFill/>
        <a:ln w="42399">
          <a:solidFill>
            <a:schemeClr val="tx1"/>
          </a:solidFill>
          <a:prstDash val="solid"/>
        </a:ln>
      </c:spPr>
      <c:txPr>
        <a:bodyPr/>
        <a:lstStyle/>
        <a:p>
          <a:pPr>
            <a:defRPr sz="1842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4133">
      <a:solidFill>
        <a:schemeClr val="tx1"/>
      </a:solidFill>
      <a:prstDash val="solid"/>
    </a:ln>
  </c:spPr>
  <c:txPr>
    <a:bodyPr/>
    <a:lstStyle/>
    <a:p>
      <a:pPr>
        <a:defRPr sz="2003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CB1E5B-3645-44B2-832C-78693370C709}" type="datetimeFigureOut">
              <a:rPr lang="ru-RU"/>
              <a:pPr>
                <a:defRPr/>
              </a:pPr>
              <a:t>22.04.14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3E05C1-678B-40A0-9B29-8CB17519E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7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02A5CF-C5CD-4E9E-9EB1-8598068FCB0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4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az-Latn-AZ"/>
              <a:t>Образец заголовка</a:t>
            </a:r>
          </a:p>
        </p:txBody>
      </p:sp>
      <p:sp>
        <p:nvSpPr>
          <p:cNvPr id="1024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az-Latn-AZ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1844-F7F7-4094-8BBF-8DE2763D7C06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5369-8DB5-4CDC-9C93-26D145DC9672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0E9-E56E-4C8F-8CDC-607B3D42DA2E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3AADE-5091-4BD3-86EB-B14FF7A8287C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7BB8-EE1E-4689-A161-DAEBCC972688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B514-0C6E-44B6-BF5A-5E5A2DEA6DD7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2947-C408-47EA-91AD-650BDD0C30E8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E49C-CBBC-4DA2-813D-EA7C338F6DEA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58E7-7FE5-4A1E-B3F2-03376B001080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71E0A-BCA0-47DD-9A37-22FF9A1D3EEB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8DCA7-42FD-4C80-8FA1-8DF5134C8623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22A8-830A-40A8-9A3A-507C9FE193F1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7991-721A-4FC9-AD2D-ADAAE782D6EE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0BE8-8FEC-49C0-8D48-C6845880EABE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81631-1E40-4799-82C7-F7B27E49A2AE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48CF-1170-475E-8F76-F0C4D78294A9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z-Latn-A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az-Latn-AZ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5553C1F-CE9F-4632-9BFD-2F59210AE535}" type="slidenum">
              <a:rPr lang="az-Latn-AZ"/>
              <a:pPr>
                <a:defRPr/>
              </a:pPr>
              <a:t>‹#›</a:t>
            </a:fld>
            <a:endParaRPr lang="az-Latn-AZ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13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z-Latn-AZ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z-Latn-AZ" smtClean="0"/>
              <a:t>Образец текста</a:t>
            </a:r>
          </a:p>
          <a:p>
            <a:pPr lvl="1"/>
            <a:r>
              <a:rPr lang="az-Latn-AZ" smtClean="0"/>
              <a:t>Второй уровень</a:t>
            </a:r>
          </a:p>
          <a:p>
            <a:pPr lvl="2"/>
            <a:r>
              <a:rPr lang="az-Latn-AZ" smtClean="0"/>
              <a:t>Третий уровень</a:t>
            </a:r>
          </a:p>
          <a:p>
            <a:pPr lvl="3"/>
            <a:r>
              <a:rPr lang="az-Latn-AZ" smtClean="0"/>
              <a:t>Четвертый уровень</a:t>
            </a:r>
          </a:p>
          <a:p>
            <a:pPr lvl="4"/>
            <a:r>
              <a:rPr lang="az-Latn-AZ" smtClean="0"/>
              <a:t>Пятый уровень</a:t>
            </a:r>
          </a:p>
        </p:txBody>
      </p:sp>
      <p:sp>
        <p:nvSpPr>
          <p:cNvPr id="1013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z-Latn-A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76250"/>
            <a:ext cx="8748713" cy="4321175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az-Latn-A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Ə.Əliyev adına Azərbaycan Dövlət Həkimləri Təkmilləşdirmə İnstitutu</a:t>
            </a:r>
            <a:br>
              <a:rPr lang="az-Latn-A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az-Latn-A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Hematologiya kafedrası </a:t>
            </a:r>
            <a:br>
              <a:rPr lang="az-Latn-AZ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4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4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4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Hemofiliya</a:t>
            </a:r>
            <a:endParaRPr lang="az-Latn-AZ" sz="40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084763"/>
            <a:ext cx="6400800" cy="13208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Times New Roman"/>
                <a:cs typeface="Times New Roman"/>
              </a:rPr>
              <a:t>Dos. </a:t>
            </a:r>
            <a:r>
              <a:rPr lang="az-Latn-AZ" sz="2800" b="1" dirty="0" smtClean="0">
                <a:latin typeface="Times New Roman"/>
                <a:cs typeface="Times New Roman"/>
              </a:rPr>
              <a:t>Natella Yusifova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60675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>
                <a:latin typeface="Times New Roman"/>
                <a:cs typeface="Times New Roman"/>
              </a:rPr>
              <a:t>Damar-trombositar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hemostazda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trombositlərin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zədələnmiş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damar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divar</a:t>
            </a:r>
            <a:r>
              <a:rPr lang="az-Latn-AZ" sz="2800" dirty="0">
                <a:latin typeface="Times New Roman"/>
                <a:cs typeface="Times New Roman"/>
              </a:rPr>
              <a:t>ı</a:t>
            </a:r>
            <a:r>
              <a:rPr lang="en-GB" sz="2800" dirty="0" err="1">
                <a:latin typeface="Times New Roman"/>
                <a:cs typeface="Times New Roman"/>
              </a:rPr>
              <a:t>na</a:t>
            </a:r>
            <a:r>
              <a:rPr lang="en-GB" sz="2800" dirty="0">
                <a:latin typeface="Times New Roman"/>
                <a:cs typeface="Times New Roman"/>
              </a:rPr>
              <a:t> do</a:t>
            </a:r>
            <a:r>
              <a:rPr lang="az-Latn-AZ" sz="2800" dirty="0">
                <a:latin typeface="Times New Roman"/>
                <a:cs typeface="Times New Roman"/>
              </a:rPr>
              <a:t>ğru adgeziya və aqreqasiyasını tənzimləyir.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>
                <a:latin typeface="Times New Roman"/>
                <a:cs typeface="Times New Roman"/>
              </a:rPr>
              <a:t>VIII faktoru tez parçalanmadan qoruyur və onun sintezini artırır</a:t>
            </a:r>
            <a:r>
              <a:rPr lang="en-GB" sz="2800" dirty="0">
                <a:latin typeface="Times New Roman"/>
                <a:cs typeface="Times New Roman"/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GB" sz="2800" dirty="0" smtClean="0">
                <a:latin typeface="Times New Roman"/>
                <a:cs typeface="Times New Roman"/>
              </a:rPr>
              <a:t>c</a:t>
            </a:r>
            <a:r>
              <a:rPr lang="en-GB" sz="2800" dirty="0">
                <a:latin typeface="Times New Roman"/>
                <a:cs typeface="Times New Roman"/>
              </a:rPr>
              <a:t>) </a:t>
            </a:r>
            <a:r>
              <a:rPr lang="en-GB" sz="2800" dirty="0" err="1">
                <a:latin typeface="Times New Roman"/>
                <a:cs typeface="Times New Roman"/>
              </a:rPr>
              <a:t>Villebrand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faktorunun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multimerliyini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təmin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edən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          antigen </a:t>
            </a:r>
            <a:r>
              <a:rPr lang="en-GB" sz="2800" dirty="0" err="1">
                <a:latin typeface="Times New Roman"/>
                <a:cs typeface="Times New Roman"/>
              </a:rPr>
              <a:t>komponent-VIII:Rag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386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672"/>
            <a:ext cx="8229600" cy="561615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smtClean="0">
                <a:latin typeface="Times New Roman"/>
                <a:cs typeface="Times New Roman"/>
              </a:rPr>
              <a:t>VIII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labil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zulald</a:t>
            </a:r>
            <a:r>
              <a:rPr lang="az-Latn-AZ" sz="2800" dirty="0" smtClean="0">
                <a:latin typeface="Times New Roman"/>
                <a:cs typeface="Times New Roman"/>
              </a:rPr>
              <a:t>ır. Qanda bioloji aktivliyi </a:t>
            </a:r>
            <a:r>
              <a:rPr lang="az-Latn-AZ" sz="2800" b="1" dirty="0" smtClean="0">
                <a:latin typeface="Times New Roman"/>
                <a:cs typeface="Times New Roman"/>
              </a:rPr>
              <a:t>8-12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saatd</a:t>
            </a:r>
            <a:r>
              <a:rPr lang="az-Latn-AZ" sz="2800" b="1" dirty="0" smtClean="0">
                <a:latin typeface="Times New Roman"/>
                <a:cs typeface="Times New Roman"/>
              </a:rPr>
              <a:t>ır.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b="1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IX faktor   stabil zulaldır. Qanda bioloji aktivliyi </a:t>
            </a:r>
            <a:r>
              <a:rPr lang="az-Latn-AZ" sz="2800" b="1" dirty="0" smtClean="0">
                <a:latin typeface="Times New Roman"/>
                <a:cs typeface="Times New Roman"/>
              </a:rPr>
              <a:t>24-36 saatdır.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VIII və IX faktor   laxtalanma sisteminin </a:t>
            </a:r>
            <a:r>
              <a:rPr lang="en-US" sz="2800" b="1" dirty="0" smtClean="0">
                <a:latin typeface="Times New Roman"/>
                <a:cs typeface="Times New Roman"/>
              </a:rPr>
              <a:t>I</a:t>
            </a:r>
            <a:r>
              <a:rPr lang="az-Latn-AZ" sz="2800" b="1" dirty="0" smtClean="0">
                <a:latin typeface="Times New Roman"/>
                <a:cs typeface="Times New Roman"/>
              </a:rPr>
              <a:t> fazasında</a:t>
            </a:r>
            <a:r>
              <a:rPr lang="az-Latn-AZ" sz="2800" dirty="0" smtClean="0">
                <a:latin typeface="Times New Roman"/>
                <a:cs typeface="Times New Roman"/>
              </a:rPr>
              <a:t>  iştirak edir. 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VIII və IX faktorların  aktivliyi </a:t>
            </a:r>
            <a:r>
              <a:rPr lang="az-Latn-AZ" sz="2800" b="1" dirty="0" smtClean="0">
                <a:latin typeface="Times New Roman"/>
                <a:cs typeface="Times New Roman"/>
              </a:rPr>
              <a:t>50-200% </a:t>
            </a:r>
            <a:r>
              <a:rPr lang="az-Latn-AZ" sz="2800" dirty="0" smtClean="0">
                <a:latin typeface="Times New Roman"/>
                <a:cs typeface="Times New Roman"/>
              </a:rPr>
              <a:t>arasında tərəddüd edir.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VIII faktor endotelial huceyrələr və qara ciyər sinusoidləri tərəfindən sintez olunur.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VIII faktor A1-A2-B-A3-C1-C2 domenlərindən ibarətdir.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A və C domenləri koaqulyasion aktivliyə malikdir, B domeni birləşdirici funksiya yerinə yetirir.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400" dirty="0" smtClean="0">
                <a:latin typeface="Times New Roman"/>
                <a:cs typeface="Times New Roman"/>
              </a:rPr>
              <a:t>VIII </a:t>
            </a:r>
            <a:r>
              <a:rPr lang="en-GB" sz="2400" dirty="0" err="1" smtClean="0">
                <a:latin typeface="Times New Roman"/>
                <a:cs typeface="Times New Roman"/>
              </a:rPr>
              <a:t>faktor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qanda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Villebrand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faktoru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ilə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kompleks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şəkildə</a:t>
            </a:r>
            <a:r>
              <a:rPr lang="en-GB" sz="2400" dirty="0" smtClean="0">
                <a:latin typeface="Times New Roman"/>
                <a:cs typeface="Times New Roman"/>
              </a:rPr>
              <a:t> d</a:t>
            </a:r>
            <a:r>
              <a:rPr lang="az-Latn-AZ" sz="2400" dirty="0" smtClean="0">
                <a:latin typeface="Times New Roman"/>
                <a:cs typeface="Times New Roman"/>
              </a:rPr>
              <a:t>ö</a:t>
            </a:r>
            <a:r>
              <a:rPr lang="en-GB" sz="2400" dirty="0" err="1" smtClean="0">
                <a:latin typeface="Times New Roman"/>
                <a:cs typeface="Times New Roman"/>
              </a:rPr>
              <a:t>vr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edir</a:t>
            </a:r>
            <a:r>
              <a:rPr lang="en-GB" sz="2400" dirty="0" smtClean="0">
                <a:latin typeface="Times New Roman"/>
                <a:cs typeface="Times New Roman"/>
              </a:rPr>
              <a:t>. </a:t>
            </a:r>
            <a:r>
              <a:rPr lang="en-GB" sz="2400" dirty="0" err="1" smtClean="0">
                <a:latin typeface="Times New Roman"/>
                <a:cs typeface="Times New Roman"/>
              </a:rPr>
              <a:t>Trombinin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təsirindən</a:t>
            </a:r>
            <a:r>
              <a:rPr lang="en-GB" sz="2400" dirty="0" smtClean="0">
                <a:latin typeface="Times New Roman"/>
                <a:cs typeface="Times New Roman"/>
              </a:rPr>
              <a:t>  </a:t>
            </a:r>
            <a:r>
              <a:rPr lang="en-GB" sz="2400" dirty="0" err="1" smtClean="0">
                <a:latin typeface="Times New Roman"/>
                <a:cs typeface="Times New Roman"/>
              </a:rPr>
              <a:t>bu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kompleksdən</a:t>
            </a:r>
            <a:r>
              <a:rPr lang="en-GB" sz="2400" dirty="0" smtClean="0">
                <a:latin typeface="Times New Roman"/>
                <a:cs typeface="Times New Roman"/>
              </a:rPr>
              <a:t> VIII </a:t>
            </a:r>
            <a:r>
              <a:rPr lang="en-GB" sz="2400" dirty="0" err="1" smtClean="0">
                <a:latin typeface="Times New Roman"/>
                <a:cs typeface="Times New Roman"/>
              </a:rPr>
              <a:t>faktor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ayr</a:t>
            </a:r>
            <a:r>
              <a:rPr lang="az-Latn-AZ" sz="2400" dirty="0" smtClean="0">
                <a:latin typeface="Times New Roman"/>
                <a:cs typeface="Times New Roman"/>
              </a:rPr>
              <a:t>ılır və ağır və yüngül zəncirlərə parçalanır.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VIII faktor Xa, IXa, fosfolipid və kalsi ionlarının təsirindən aktivlənə bilər, lakin bu reaksiya cox zəif gedir.  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VIII faktorun əsas aktivatoru trombindir.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VIII faktorun sintezinə cavabdeh gen X xromosomun uzun ciynində Xq28 lokusunda yerləşir, uzunluğu 186 min cüt nukleotiddir, 26 ekzon, 25 nitrondan ibarətdir</a:t>
            </a:r>
            <a:r>
              <a:rPr lang="az-Latn-AZ" sz="24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7375"/>
            <a:ext cx="8229600" cy="586581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IX faktor qara ciyərdə sintez olunur.Sintezi üçün K vitamini lazımdır.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IX faktorun sintezinə cavabdeh gen X xromosomun uzun ciynində Xq27 lokusunda yerləşir, uzunluğu 34 min cüt nukleotiddir, 8 ekzon, 7 nitrondan ibarətdir.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IX faktor qan laxtalanmanın daxili mexanizmində XIa faktorunun, yaxud xarici mexanizmdə VIIa və toxuma tromboplastinin təsirindən aktivlənir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b="1" dirty="0" smtClean="0"/>
              <a:t> </a:t>
            </a:r>
            <a:r>
              <a:rPr lang="az-Latn-AZ" b="1" dirty="0" smtClean="0">
                <a:latin typeface="Times New Roman"/>
                <a:cs typeface="Times New Roman"/>
              </a:rPr>
              <a:t>Patogenez  </a:t>
            </a:r>
            <a:endParaRPr lang="az-Latn-AZ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Hemofiliya xəstəliyinə səbəb qanlaxtalanma prosesinin pozulmasıdır. 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Plazma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hemostaz</a:t>
            </a:r>
            <a:r>
              <a:rPr lang="az-Latn-AZ" sz="2800" dirty="0" smtClean="0">
                <a:latin typeface="Times New Roman"/>
                <a:cs typeface="Times New Roman"/>
              </a:rPr>
              <a:t>ı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laxtalanma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sisteminin</a:t>
            </a:r>
            <a:r>
              <a:rPr lang="en-GB" sz="2800" dirty="0" smtClean="0">
                <a:latin typeface="Times New Roman"/>
                <a:cs typeface="Times New Roman"/>
              </a:rPr>
              <a:t> 13 </a:t>
            </a:r>
            <a:r>
              <a:rPr lang="en-GB" sz="2800" dirty="0" err="1" smtClean="0">
                <a:latin typeface="Times New Roman"/>
                <a:cs typeface="Times New Roman"/>
              </a:rPr>
              <a:t>faktoru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vasitəsi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ilə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həyata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kecirilir</a:t>
            </a:r>
            <a:r>
              <a:rPr lang="en-GB" sz="2800" dirty="0" smtClean="0">
                <a:latin typeface="Times New Roman"/>
                <a:cs typeface="Times New Roman"/>
              </a:rPr>
              <a:t> 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Faktorlar</a:t>
            </a:r>
            <a:r>
              <a:rPr lang="en-GB" sz="2800" dirty="0" smtClean="0">
                <a:latin typeface="Times New Roman"/>
                <a:cs typeface="Times New Roman"/>
              </a:rPr>
              <a:t>  </a:t>
            </a:r>
            <a:r>
              <a:rPr lang="en-GB" sz="2800" dirty="0" err="1" smtClean="0">
                <a:latin typeface="Times New Roman"/>
                <a:cs typeface="Times New Roman"/>
              </a:rPr>
              <a:t>isə</a:t>
            </a:r>
            <a:r>
              <a:rPr lang="en-GB" sz="2800" dirty="0" smtClean="0">
                <a:latin typeface="Times New Roman"/>
                <a:cs typeface="Times New Roman"/>
              </a:rPr>
              <a:t> 3 </a:t>
            </a:r>
            <a:r>
              <a:rPr lang="en-GB" sz="2800" dirty="0" err="1" smtClean="0">
                <a:latin typeface="Times New Roman"/>
                <a:cs typeface="Times New Roman"/>
              </a:rPr>
              <a:t>qrupa</a:t>
            </a:r>
            <a:r>
              <a:rPr lang="en-GB" sz="2800" dirty="0" smtClean="0">
                <a:latin typeface="Times New Roman"/>
                <a:cs typeface="Times New Roman"/>
              </a:rPr>
              <a:t> b</a:t>
            </a:r>
            <a:r>
              <a:rPr lang="az-Latn-AZ" sz="2800" dirty="0" smtClean="0">
                <a:latin typeface="Times New Roman"/>
                <a:cs typeface="Times New Roman"/>
              </a:rPr>
              <a:t>ö</a:t>
            </a:r>
            <a:r>
              <a:rPr lang="en-GB" sz="2800" dirty="0" smtClean="0">
                <a:latin typeface="Times New Roman"/>
                <a:cs typeface="Times New Roman"/>
              </a:rPr>
              <a:t>l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smtClean="0">
                <a:latin typeface="Times New Roman"/>
                <a:cs typeface="Times New Roman"/>
              </a:rPr>
              <a:t>n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rlər</a:t>
            </a:r>
            <a:r>
              <a:rPr lang="en-GB" sz="2800" dirty="0" smtClean="0">
                <a:latin typeface="Times New Roman"/>
                <a:cs typeface="Times New Roman"/>
              </a:rPr>
              <a:t>.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Cyrl-AZ" sz="2800" dirty="0" smtClean="0">
                <a:latin typeface="Times New Roman"/>
                <a:cs typeface="Times New Roman"/>
              </a:rPr>
              <a:t>     </a:t>
            </a:r>
            <a:r>
              <a:rPr lang="en-GB" sz="2800" dirty="0" smtClean="0">
                <a:latin typeface="Times New Roman"/>
                <a:cs typeface="Times New Roman"/>
              </a:rPr>
              <a:t>1) </a:t>
            </a:r>
            <a:r>
              <a:rPr lang="en-GB" sz="2800" dirty="0" err="1" smtClean="0">
                <a:latin typeface="Times New Roman"/>
                <a:cs typeface="Times New Roman"/>
              </a:rPr>
              <a:t>protelitik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fermentlər</a:t>
            </a:r>
            <a:r>
              <a:rPr lang="en-GB" sz="2800" dirty="0" smtClean="0">
                <a:latin typeface="Times New Roman"/>
                <a:cs typeface="Times New Roman"/>
              </a:rPr>
              <a:t> (VII, X, XII, XI, II,  XIII)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Cyrl-AZ" sz="2800" dirty="0" smtClean="0">
                <a:latin typeface="Times New Roman"/>
                <a:cs typeface="Times New Roman"/>
              </a:rPr>
              <a:t>     </a:t>
            </a:r>
            <a:r>
              <a:rPr lang="en-GB" sz="2800" dirty="0" smtClean="0">
                <a:latin typeface="Times New Roman"/>
                <a:cs typeface="Times New Roman"/>
              </a:rPr>
              <a:t>2) </a:t>
            </a:r>
            <a:r>
              <a:rPr lang="en-GB" sz="2800" dirty="0" err="1" smtClean="0">
                <a:latin typeface="Times New Roman"/>
                <a:cs typeface="Times New Roman"/>
              </a:rPr>
              <a:t>qeyri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fermentativ</a:t>
            </a:r>
            <a:r>
              <a:rPr lang="en-GB" sz="2800" dirty="0" smtClean="0">
                <a:latin typeface="Times New Roman"/>
                <a:cs typeface="Times New Roman"/>
              </a:rPr>
              <a:t>   </a:t>
            </a:r>
            <a:r>
              <a:rPr lang="en-GB" sz="2800" dirty="0" err="1" smtClean="0">
                <a:latin typeface="Times New Roman"/>
                <a:cs typeface="Times New Roman"/>
              </a:rPr>
              <a:t>zulaliar</a:t>
            </a:r>
            <a:r>
              <a:rPr lang="en-GB" sz="2800" dirty="0" smtClean="0">
                <a:latin typeface="Times New Roman"/>
                <a:cs typeface="Times New Roman"/>
              </a:rPr>
              <a:t> – </a:t>
            </a:r>
            <a:r>
              <a:rPr lang="en-GB" sz="2800" dirty="0" err="1" smtClean="0">
                <a:latin typeface="Times New Roman"/>
                <a:cs typeface="Times New Roman"/>
              </a:rPr>
              <a:t>akseleratorlar</a:t>
            </a:r>
            <a:r>
              <a:rPr lang="en-GB" sz="2800" dirty="0" smtClean="0">
                <a:latin typeface="Times New Roman"/>
                <a:cs typeface="Times New Roman"/>
              </a:rPr>
              <a:t>   </a:t>
            </a:r>
            <a:r>
              <a:rPr lang="az-Cyrl-AZ" sz="2800" dirty="0" smtClean="0">
                <a:latin typeface="Times New Roman"/>
                <a:cs typeface="Times New Roman"/>
              </a:rPr>
              <a:t>   </a:t>
            </a:r>
            <a:r>
              <a:rPr lang="en-GB" sz="2800" dirty="0" smtClean="0">
                <a:latin typeface="Times New Roman"/>
                <a:cs typeface="Times New Roman"/>
              </a:rPr>
              <a:t>(VIII, V)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Cyrl-AZ" sz="2800" dirty="0" smtClean="0">
                <a:latin typeface="Times New Roman"/>
                <a:cs typeface="Times New Roman"/>
              </a:rPr>
              <a:t>     </a:t>
            </a:r>
            <a:r>
              <a:rPr lang="en-US" sz="2800" dirty="0" smtClean="0">
                <a:latin typeface="Times New Roman"/>
                <a:cs typeface="Times New Roman"/>
              </a:rPr>
              <a:t>3) </a:t>
            </a:r>
            <a:r>
              <a:rPr lang="ru-RU" sz="2800" dirty="0" err="1" smtClean="0">
                <a:latin typeface="Times New Roman"/>
                <a:cs typeface="Times New Roman"/>
              </a:rPr>
              <a:t>laxtalanman</a:t>
            </a:r>
            <a:r>
              <a:rPr lang="az-Latn-AZ" sz="2800" dirty="0" smtClean="0">
                <a:latin typeface="Times New Roman"/>
                <a:cs typeface="Times New Roman"/>
              </a:rPr>
              <a:t>ın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son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substar</a:t>
            </a:r>
            <a:r>
              <a:rPr lang="az-Latn-AZ" sz="2800" dirty="0" smtClean="0">
                <a:latin typeface="Times New Roman"/>
                <a:cs typeface="Times New Roman"/>
              </a:rPr>
              <a:t>ı</a:t>
            </a:r>
            <a:r>
              <a:rPr lang="ru-RU" sz="2800" dirty="0" smtClean="0">
                <a:latin typeface="Times New Roman"/>
                <a:cs typeface="Times New Roman"/>
              </a:rPr>
              <a:t> – </a:t>
            </a:r>
            <a:r>
              <a:rPr lang="ru-RU" sz="2800" dirty="0" err="1" smtClean="0">
                <a:latin typeface="Times New Roman"/>
                <a:cs typeface="Times New Roman"/>
              </a:rPr>
              <a:t>fibrinogen</a:t>
            </a:r>
            <a:r>
              <a:rPr lang="ru-RU" sz="2800" dirty="0" smtClean="0">
                <a:latin typeface="Times New Roman"/>
                <a:cs typeface="Times New Roman"/>
              </a:rPr>
              <a:t>.</a:t>
            </a:r>
            <a:endParaRPr lang="az-Latn-AZ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9"/>
            <a:ext cx="9144000" cy="417706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	</a:t>
            </a:r>
            <a:r>
              <a:rPr lang="az-Latn-AZ" sz="2800" b="1" dirty="0" smtClean="0">
                <a:latin typeface="Times New Roman"/>
                <a:cs typeface="Times New Roman"/>
              </a:rPr>
              <a:t>Plazma faktorları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az-Latn-AZ" sz="18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Times New Roman"/>
                <a:cs typeface="Times New Roman"/>
              </a:rPr>
              <a:t>	</a:t>
            </a:r>
            <a:r>
              <a:rPr lang="az-Latn-AZ" sz="1800" b="1" dirty="0" smtClean="0">
                <a:latin typeface="Times New Roman"/>
                <a:cs typeface="Times New Roman"/>
              </a:rPr>
              <a:t>Adı  </a:t>
            </a:r>
            <a:r>
              <a:rPr lang="az-Latn-AZ" sz="1800" dirty="0" smtClean="0">
                <a:latin typeface="Times New Roman"/>
                <a:cs typeface="Times New Roman"/>
              </a:rPr>
              <a:t>                         </a:t>
            </a:r>
            <a:r>
              <a:rPr lang="az-Latn-AZ" sz="1800" b="1" dirty="0" smtClean="0">
                <a:latin typeface="Times New Roman"/>
                <a:cs typeface="Times New Roman"/>
              </a:rPr>
              <a:t>Sintezi    </a:t>
            </a:r>
            <a:r>
              <a:rPr lang="az-Latn-AZ" sz="1800" dirty="0" smtClean="0">
                <a:latin typeface="Times New Roman"/>
                <a:cs typeface="Times New Roman"/>
              </a:rPr>
              <a:t>    </a:t>
            </a:r>
            <a:r>
              <a:rPr lang="en-US" sz="1800" dirty="0" smtClean="0">
                <a:latin typeface="Times New Roman"/>
                <a:cs typeface="Times New Roman"/>
              </a:rPr>
              <a:t>  </a:t>
            </a:r>
            <a:r>
              <a:rPr lang="az-Latn-AZ" sz="1800" b="1" dirty="0" smtClean="0">
                <a:latin typeface="Times New Roman"/>
                <a:cs typeface="Times New Roman"/>
              </a:rPr>
              <a:t>Yarım yaşama      lokalizasiyası          funksiyası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Times New Roman"/>
                <a:cs typeface="Times New Roman"/>
              </a:rPr>
              <a:t>	</a:t>
            </a:r>
            <a:r>
              <a:rPr lang="az-Latn-AZ" sz="1800" b="1" dirty="0" smtClean="0">
                <a:latin typeface="Times New Roman"/>
                <a:cs typeface="Times New Roman"/>
              </a:rPr>
              <a:t>                                                               </a:t>
            </a:r>
            <a:r>
              <a:rPr lang="en-GB" sz="1800" b="1" dirty="0" err="1" smtClean="0">
                <a:latin typeface="Times New Roman"/>
                <a:cs typeface="Times New Roman"/>
              </a:rPr>
              <a:t>muddəti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I   Fibrinogen         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4-5 gun           4-cu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     </a:t>
            </a:r>
            <a:r>
              <a:rPr lang="en-GB" sz="1800" dirty="0" err="1" smtClean="0">
                <a:latin typeface="Times New Roman"/>
                <a:cs typeface="Times New Roman"/>
              </a:rPr>
              <a:t>substrat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II  </a:t>
            </a:r>
            <a:r>
              <a:rPr lang="en-GB" sz="1800" dirty="0" err="1" smtClean="0">
                <a:latin typeface="Times New Roman"/>
                <a:cs typeface="Times New Roman"/>
              </a:rPr>
              <a:t>Protrombin</a:t>
            </a:r>
            <a:r>
              <a:rPr lang="en-GB" sz="1800" dirty="0" smtClean="0">
                <a:latin typeface="Times New Roman"/>
                <a:cs typeface="Times New Roman"/>
              </a:rPr>
              <a:t>        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 3 gun             11-ci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     ferment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                                     K </a:t>
            </a:r>
            <a:r>
              <a:rPr lang="en-GB" sz="1800" dirty="0" err="1" smtClean="0">
                <a:latin typeface="Times New Roman"/>
                <a:cs typeface="Times New Roman"/>
              </a:rPr>
              <a:t>vitamini</a:t>
            </a:r>
            <a:r>
              <a:rPr lang="en-GB" sz="1800" dirty="0" smtClean="0">
                <a:latin typeface="Times New Roman"/>
                <a:cs typeface="Times New Roman"/>
              </a:rPr>
              <a:t>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III   </a:t>
            </a:r>
            <a:r>
              <a:rPr lang="en-GB" sz="1800" dirty="0" err="1" smtClean="0">
                <a:latin typeface="Times New Roman"/>
                <a:cs typeface="Times New Roman"/>
              </a:rPr>
              <a:t>toxuma</a:t>
            </a:r>
            <a:r>
              <a:rPr lang="en-GB" sz="1800" dirty="0" smtClean="0">
                <a:latin typeface="Times New Roman"/>
                <a:cs typeface="Times New Roman"/>
              </a:rPr>
              <a:t>              </a:t>
            </a:r>
            <a:r>
              <a:rPr lang="en-GB" sz="1800" dirty="0" err="1" smtClean="0">
                <a:latin typeface="Times New Roman"/>
                <a:cs typeface="Times New Roman"/>
              </a:rPr>
              <a:t>endotel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və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başqa</a:t>
            </a:r>
            <a:r>
              <a:rPr lang="en-GB" sz="1800" dirty="0" smtClean="0">
                <a:latin typeface="Times New Roman"/>
                <a:cs typeface="Times New Roman"/>
              </a:rPr>
              <a:t>        _                   _                              </a:t>
            </a:r>
            <a:r>
              <a:rPr lang="en-GB" sz="1800" dirty="0" err="1" smtClean="0">
                <a:latin typeface="Times New Roman"/>
                <a:cs typeface="Times New Roman"/>
              </a:rPr>
              <a:t>reseptor</a:t>
            </a:r>
            <a:r>
              <a:rPr lang="en-GB" sz="1800" dirty="0" smtClean="0">
                <a:latin typeface="Times New Roman"/>
                <a:cs typeface="Times New Roman"/>
              </a:rPr>
              <a:t>/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       </a:t>
            </a:r>
            <a:r>
              <a:rPr lang="en-GB" sz="1800" dirty="0" err="1" smtClean="0">
                <a:latin typeface="Times New Roman"/>
                <a:cs typeface="Times New Roman"/>
              </a:rPr>
              <a:t>faktoru</a:t>
            </a:r>
            <a:r>
              <a:rPr lang="en-GB" sz="1800" dirty="0" smtClean="0">
                <a:latin typeface="Times New Roman"/>
                <a:cs typeface="Times New Roman"/>
              </a:rPr>
              <a:t>              </a:t>
            </a:r>
            <a:r>
              <a:rPr lang="en-GB" sz="1800" dirty="0" err="1" smtClean="0">
                <a:latin typeface="Times New Roman"/>
                <a:cs typeface="Times New Roman"/>
              </a:rPr>
              <a:t>huceyrələr</a:t>
            </a:r>
            <a:r>
              <a:rPr lang="en-GB" sz="1800" dirty="0" smtClean="0">
                <a:latin typeface="Times New Roman"/>
                <a:cs typeface="Times New Roman"/>
              </a:rPr>
              <a:t>                                                                       </a:t>
            </a:r>
            <a:r>
              <a:rPr lang="en-GB" sz="1800" dirty="0" err="1" smtClean="0">
                <a:latin typeface="Times New Roman"/>
                <a:cs typeface="Times New Roman"/>
              </a:rPr>
              <a:t>kofaktor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V   </a:t>
            </a:r>
            <a:r>
              <a:rPr lang="en-GB" sz="1800" dirty="0" err="1" smtClean="0">
                <a:latin typeface="Times New Roman"/>
                <a:cs typeface="Times New Roman"/>
              </a:rPr>
              <a:t>labil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faktor</a:t>
            </a:r>
            <a:r>
              <a:rPr lang="en-GB" sz="1800" dirty="0" smtClean="0">
                <a:latin typeface="Times New Roman"/>
                <a:cs typeface="Times New Roman"/>
              </a:rPr>
              <a:t>          </a:t>
            </a:r>
            <a:r>
              <a:rPr lang="en-GB" sz="1800" dirty="0" err="1" smtClean="0">
                <a:latin typeface="Times New Roman"/>
                <a:cs typeface="Times New Roman"/>
              </a:rPr>
              <a:t>endotel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huceyrələr</a:t>
            </a:r>
            <a:r>
              <a:rPr lang="en-GB" sz="1800" dirty="0" smtClean="0">
                <a:latin typeface="Times New Roman"/>
                <a:cs typeface="Times New Roman"/>
              </a:rPr>
              <a:t>  12-15s.          1-ci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        </a:t>
            </a:r>
            <a:r>
              <a:rPr lang="en-GB" sz="1800" dirty="0" err="1" smtClean="0">
                <a:latin typeface="Times New Roman"/>
                <a:cs typeface="Times New Roman"/>
              </a:rPr>
              <a:t>kofaktor</a:t>
            </a:r>
            <a:r>
              <a:rPr lang="en-GB" sz="1800" dirty="0" smtClean="0">
                <a:latin typeface="Times New Roman"/>
                <a:cs typeface="Times New Roman"/>
              </a:rPr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      </a:t>
            </a:r>
            <a:r>
              <a:rPr lang="en-GB" sz="1800" dirty="0" err="1" smtClean="0">
                <a:latin typeface="Times New Roman"/>
                <a:cs typeface="Times New Roman"/>
              </a:rPr>
              <a:t>proakselerin</a:t>
            </a:r>
            <a:r>
              <a:rPr lang="en-GB" sz="1800" dirty="0" smtClean="0">
                <a:latin typeface="Times New Roman"/>
                <a:cs typeface="Times New Roman"/>
              </a:rPr>
              <a:t>      </a:t>
            </a:r>
            <a:r>
              <a:rPr lang="en-GB" sz="1800" dirty="0" err="1" smtClean="0">
                <a:latin typeface="Times New Roman"/>
                <a:cs typeface="Times New Roman"/>
              </a:rPr>
              <a:t>trombositlər</a:t>
            </a:r>
            <a:r>
              <a:rPr lang="en-GB" sz="1800" dirty="0" smtClean="0">
                <a:latin typeface="Times New Roman"/>
                <a:cs typeface="Times New Roman"/>
              </a:rPr>
              <a:t>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VII </a:t>
            </a:r>
            <a:r>
              <a:rPr lang="en-GB" sz="1800" dirty="0" err="1" smtClean="0">
                <a:latin typeface="Times New Roman"/>
                <a:cs typeface="Times New Roman"/>
              </a:rPr>
              <a:t>prokonvertin</a:t>
            </a:r>
            <a:r>
              <a:rPr lang="en-GB" sz="1800" dirty="0" smtClean="0">
                <a:latin typeface="Times New Roman"/>
                <a:cs typeface="Times New Roman"/>
              </a:rPr>
              <a:t>     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 4-7s.             13-cu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     ferment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                                K </a:t>
            </a:r>
            <a:r>
              <a:rPr lang="en-GB" sz="1800" dirty="0" err="1" smtClean="0">
                <a:latin typeface="Times New Roman"/>
                <a:cs typeface="Times New Roman"/>
              </a:rPr>
              <a:t>vitamini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endParaRPr lang="az-Latn-AZ" sz="1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91440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/>
              <a:t>	</a:t>
            </a:r>
            <a:r>
              <a:rPr lang="en-GB" sz="1800" dirty="0" smtClean="0">
                <a:latin typeface="Times New Roman"/>
                <a:cs typeface="Times New Roman"/>
              </a:rPr>
              <a:t>VIII </a:t>
            </a:r>
            <a:r>
              <a:rPr lang="en-GB" sz="1800" dirty="0" err="1" smtClean="0">
                <a:latin typeface="Times New Roman"/>
                <a:cs typeface="Times New Roman"/>
              </a:rPr>
              <a:t>antihemofil</a:t>
            </a:r>
            <a:r>
              <a:rPr lang="en-GB" sz="1800" dirty="0" smtClean="0">
                <a:latin typeface="Times New Roman"/>
                <a:cs typeface="Times New Roman"/>
              </a:rPr>
              <a:t>           </a:t>
            </a:r>
            <a:r>
              <a:rPr lang="en-GB" sz="1800" dirty="0" err="1" smtClean="0">
                <a:latin typeface="Times New Roman"/>
                <a:cs typeface="Times New Roman"/>
              </a:rPr>
              <a:t>qara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ciyər</a:t>
            </a:r>
            <a:r>
              <a:rPr lang="en-GB" sz="1800" dirty="0" smtClean="0">
                <a:latin typeface="Times New Roman"/>
                <a:cs typeface="Times New Roman"/>
              </a:rPr>
              <a:t>                 8-10 s.       X </a:t>
            </a:r>
            <a:r>
              <a:rPr lang="en-GB" sz="1800" dirty="0" err="1" smtClean="0">
                <a:latin typeface="Times New Roman"/>
                <a:cs typeface="Times New Roman"/>
              </a:rPr>
              <a:t>xpomosomu</a:t>
            </a:r>
            <a:r>
              <a:rPr lang="en-GB" sz="1800" dirty="0" smtClean="0">
                <a:latin typeface="Times New Roman"/>
                <a:cs typeface="Times New Roman"/>
              </a:rPr>
              <a:t>        </a:t>
            </a:r>
            <a:r>
              <a:rPr lang="en-GB" sz="1800" dirty="0" err="1" smtClean="0">
                <a:latin typeface="Times New Roman"/>
                <a:cs typeface="Times New Roman"/>
              </a:rPr>
              <a:t>kofaktor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      </a:t>
            </a:r>
            <a:r>
              <a:rPr lang="en-GB" sz="1800" dirty="0" err="1" smtClean="0">
                <a:latin typeface="Times New Roman"/>
                <a:cs typeface="Times New Roman"/>
              </a:rPr>
              <a:t>faktor</a:t>
            </a:r>
            <a:r>
              <a:rPr lang="en-GB" sz="1800" dirty="0" smtClean="0">
                <a:latin typeface="Times New Roman"/>
                <a:cs typeface="Times New Roman"/>
              </a:rPr>
              <a:t>                         </a:t>
            </a:r>
            <a:r>
              <a:rPr lang="en-GB" sz="1800" dirty="0" err="1" smtClean="0">
                <a:latin typeface="Times New Roman"/>
                <a:cs typeface="Times New Roman"/>
              </a:rPr>
              <a:t>sinusoidləri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     IX </a:t>
            </a:r>
            <a:r>
              <a:rPr lang="en-GB" sz="1800" dirty="0" err="1" smtClean="0">
                <a:latin typeface="Times New Roman"/>
                <a:cs typeface="Times New Roman"/>
              </a:rPr>
              <a:t>Kristmas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fakto</a:t>
            </a:r>
            <a:r>
              <a:rPr lang="en-GB" sz="1800" dirty="0" smtClean="0">
                <a:latin typeface="Times New Roman"/>
                <a:cs typeface="Times New Roman"/>
              </a:rPr>
              <a:t>-    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  24 s.            X </a:t>
            </a:r>
            <a:r>
              <a:rPr lang="en-GB" sz="1800" dirty="0" err="1" smtClean="0">
                <a:latin typeface="Times New Roman"/>
                <a:cs typeface="Times New Roman"/>
              </a:rPr>
              <a:t>xromosomu</a:t>
            </a:r>
            <a:r>
              <a:rPr lang="en-GB" sz="1800" dirty="0" smtClean="0">
                <a:latin typeface="Times New Roman"/>
                <a:cs typeface="Times New Roman"/>
              </a:rPr>
              <a:t>        ferment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     </a:t>
            </a:r>
            <a:r>
              <a:rPr lang="en-GB" sz="1800" dirty="0" err="1" smtClean="0">
                <a:latin typeface="Times New Roman"/>
                <a:cs typeface="Times New Roman"/>
              </a:rPr>
              <a:t>ru</a:t>
            </a:r>
            <a:r>
              <a:rPr lang="en-GB" sz="1800" dirty="0" smtClean="0">
                <a:latin typeface="Times New Roman"/>
                <a:cs typeface="Times New Roman"/>
              </a:rPr>
              <a:t>,  </a:t>
            </a:r>
            <a:r>
              <a:rPr lang="en-GB" sz="1800" dirty="0" err="1" smtClean="0">
                <a:latin typeface="Times New Roman"/>
                <a:cs typeface="Times New Roman"/>
              </a:rPr>
              <a:t>plazma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trom</a:t>
            </a:r>
            <a:r>
              <a:rPr lang="en-GB" sz="1800" dirty="0" smtClean="0">
                <a:latin typeface="Times New Roman"/>
                <a:cs typeface="Times New Roman"/>
              </a:rPr>
              <a:t>-       K </a:t>
            </a:r>
            <a:r>
              <a:rPr lang="en-GB" sz="1800" dirty="0" err="1" smtClean="0">
                <a:latin typeface="Times New Roman"/>
                <a:cs typeface="Times New Roman"/>
              </a:rPr>
              <a:t>vitamini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     </a:t>
            </a:r>
            <a:r>
              <a:rPr lang="en-GB" sz="1800" dirty="0" err="1" smtClean="0">
                <a:latin typeface="Times New Roman"/>
                <a:cs typeface="Times New Roman"/>
              </a:rPr>
              <a:t>boplastini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     X  Stuart-</a:t>
            </a:r>
            <a:r>
              <a:rPr lang="en-GB" sz="1800" dirty="0" err="1" smtClean="0">
                <a:latin typeface="Times New Roman"/>
                <a:cs typeface="Times New Roman"/>
              </a:rPr>
              <a:t>Prauer</a:t>
            </a:r>
            <a:r>
              <a:rPr lang="en-GB" sz="1800" dirty="0" smtClean="0">
                <a:latin typeface="Times New Roman"/>
                <a:cs typeface="Times New Roman"/>
              </a:rPr>
              <a:t>      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2 gun            13-cu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ferment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     </a:t>
            </a:r>
            <a:r>
              <a:rPr lang="en-GB" sz="1800" dirty="0" err="1" smtClean="0">
                <a:latin typeface="Times New Roman"/>
                <a:cs typeface="Times New Roman"/>
              </a:rPr>
              <a:t>faktoru</a:t>
            </a:r>
            <a:r>
              <a:rPr lang="en-GB" sz="1800" dirty="0" smtClean="0">
                <a:latin typeface="Times New Roman"/>
                <a:cs typeface="Times New Roman"/>
              </a:rPr>
              <a:t>                       K </a:t>
            </a:r>
            <a:r>
              <a:rPr lang="en-GB" sz="1800" dirty="0" err="1" smtClean="0">
                <a:latin typeface="Times New Roman"/>
                <a:cs typeface="Times New Roman"/>
              </a:rPr>
              <a:t>vitamini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XI </a:t>
            </a:r>
            <a:r>
              <a:rPr lang="en-GB" sz="1800" dirty="0" err="1" smtClean="0">
                <a:latin typeface="Times New Roman"/>
                <a:cs typeface="Times New Roman"/>
              </a:rPr>
              <a:t>Rozental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faktoru</a:t>
            </a:r>
            <a:r>
              <a:rPr lang="en-GB" sz="1800" dirty="0" smtClean="0">
                <a:latin typeface="Times New Roman"/>
                <a:cs typeface="Times New Roman"/>
              </a:rPr>
              <a:t>,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2-3 gun          4-cu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 ferment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XII Hageman </a:t>
            </a:r>
            <a:r>
              <a:rPr lang="en-GB" sz="1800" dirty="0" err="1" smtClean="0">
                <a:latin typeface="Times New Roman"/>
                <a:cs typeface="Times New Roman"/>
              </a:rPr>
              <a:t>və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ya</a:t>
            </a:r>
            <a:r>
              <a:rPr lang="en-GB" sz="1800" dirty="0" smtClean="0">
                <a:latin typeface="Times New Roman"/>
                <a:cs typeface="Times New Roman"/>
              </a:rPr>
              <a:t> 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1 gun             5 –ci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 ferment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      </a:t>
            </a:r>
            <a:r>
              <a:rPr lang="en-GB" sz="1800" dirty="0" err="1" smtClean="0">
                <a:latin typeface="Times New Roman"/>
                <a:cs typeface="Times New Roman"/>
              </a:rPr>
              <a:t>kontakt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faktoru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XIII fibrin </a:t>
            </a:r>
            <a:r>
              <a:rPr lang="en-GB" sz="1800" dirty="0" err="1" smtClean="0">
                <a:latin typeface="Times New Roman"/>
                <a:cs typeface="Times New Roman"/>
              </a:rPr>
              <a:t>stabilizə</a:t>
            </a:r>
            <a:r>
              <a:rPr lang="en-GB" sz="1800" dirty="0" smtClean="0">
                <a:latin typeface="Times New Roman"/>
                <a:cs typeface="Times New Roman"/>
              </a:rPr>
              <a:t>-   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/           8 gun            6, 1-ci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</a:t>
            </a:r>
            <a:r>
              <a:rPr lang="en-GB" sz="1800" dirty="0" err="1" smtClean="0">
                <a:latin typeface="Times New Roman"/>
                <a:cs typeface="Times New Roman"/>
              </a:rPr>
              <a:t>transqluta</a:t>
            </a:r>
            <a:r>
              <a:rPr lang="en-GB" sz="1800" dirty="0" smtClean="0">
                <a:latin typeface="Times New Roman"/>
                <a:cs typeface="Times New Roman"/>
              </a:rPr>
              <a:t>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        </a:t>
            </a:r>
            <a:r>
              <a:rPr lang="en-GB" sz="1800" dirty="0" err="1" smtClean="0">
                <a:latin typeface="Times New Roman"/>
                <a:cs typeface="Times New Roman"/>
              </a:rPr>
              <a:t>edici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faktor</a:t>
            </a:r>
            <a:r>
              <a:rPr lang="en-GB" sz="1800" dirty="0" smtClean="0">
                <a:latin typeface="Times New Roman"/>
                <a:cs typeface="Times New Roman"/>
              </a:rPr>
              <a:t>         </a:t>
            </a:r>
            <a:r>
              <a:rPr lang="en-GB" sz="1800" dirty="0" err="1" smtClean="0">
                <a:latin typeface="Times New Roman"/>
                <a:cs typeface="Times New Roman"/>
              </a:rPr>
              <a:t>trombositlər</a:t>
            </a:r>
            <a:r>
              <a:rPr lang="en-GB" sz="1800" dirty="0" smtClean="0">
                <a:latin typeface="Times New Roman"/>
                <a:cs typeface="Times New Roman"/>
              </a:rPr>
              <a:t>                                                                </a:t>
            </a:r>
            <a:r>
              <a:rPr lang="en-GB" sz="1800" dirty="0" err="1" smtClean="0">
                <a:latin typeface="Times New Roman"/>
                <a:cs typeface="Times New Roman"/>
              </a:rPr>
              <a:t>minaza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</a:t>
            </a:r>
            <a:r>
              <a:rPr lang="en-GB" sz="1800" dirty="0" err="1" smtClean="0">
                <a:latin typeface="Times New Roman"/>
                <a:cs typeface="Times New Roman"/>
              </a:rPr>
              <a:t>Prekallikrein-Fletcer</a:t>
            </a:r>
            <a:r>
              <a:rPr lang="en-GB" sz="1800" dirty="0" smtClean="0">
                <a:latin typeface="Times New Roman"/>
                <a:cs typeface="Times New Roman"/>
              </a:rPr>
              <a:t>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   _                 4-cu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  ferment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</a:t>
            </a:r>
            <a:r>
              <a:rPr lang="en-GB" sz="1800" dirty="0" err="1" smtClean="0">
                <a:latin typeface="Times New Roman"/>
                <a:cs typeface="Times New Roman"/>
              </a:rPr>
              <a:t>faktoru</a:t>
            </a:r>
            <a:r>
              <a:rPr lang="en-GB" sz="1800" dirty="0" smtClean="0">
                <a:latin typeface="Times New Roman"/>
                <a:cs typeface="Times New Roman"/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</a:t>
            </a:r>
            <a:r>
              <a:rPr lang="en-GB" sz="1800" dirty="0" err="1" smtClean="0">
                <a:latin typeface="Times New Roman"/>
                <a:cs typeface="Times New Roman"/>
              </a:rPr>
              <a:t>Yuksək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molekullu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</a:t>
            </a:r>
            <a:r>
              <a:rPr lang="en-GB" sz="1800" dirty="0" err="1" smtClean="0">
                <a:latin typeface="Times New Roman"/>
                <a:cs typeface="Times New Roman"/>
              </a:rPr>
              <a:t>kininogen</a:t>
            </a:r>
            <a:r>
              <a:rPr lang="en-GB" sz="1800" dirty="0" smtClean="0">
                <a:latin typeface="Times New Roman"/>
                <a:cs typeface="Times New Roman"/>
              </a:rPr>
              <a:t>                   </a:t>
            </a:r>
            <a:r>
              <a:rPr lang="en-GB" sz="1800" dirty="0" err="1" smtClean="0">
                <a:latin typeface="Times New Roman"/>
                <a:cs typeface="Times New Roman"/>
              </a:rPr>
              <a:t>hepatositlər</a:t>
            </a:r>
            <a:r>
              <a:rPr lang="en-GB" sz="1800" dirty="0" smtClean="0">
                <a:latin typeface="Times New Roman"/>
                <a:cs typeface="Times New Roman"/>
              </a:rPr>
              <a:t>               -                 3-cu </a:t>
            </a:r>
            <a:r>
              <a:rPr lang="en-GB" sz="1800" dirty="0" err="1" smtClean="0">
                <a:latin typeface="Times New Roman"/>
                <a:cs typeface="Times New Roman"/>
              </a:rPr>
              <a:t>xromosom</a:t>
            </a:r>
            <a:r>
              <a:rPr lang="en-GB" sz="1800" dirty="0" smtClean="0">
                <a:latin typeface="Times New Roman"/>
                <a:cs typeface="Times New Roman"/>
              </a:rPr>
              <a:t>      </a:t>
            </a:r>
            <a:r>
              <a:rPr lang="en-GB" sz="1800" dirty="0" err="1" smtClean="0">
                <a:latin typeface="Times New Roman"/>
                <a:cs typeface="Times New Roman"/>
              </a:rPr>
              <a:t>kofaktor</a:t>
            </a:r>
            <a:endParaRPr lang="en-GB" sz="1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800" dirty="0" smtClean="0">
                <a:latin typeface="Times New Roman"/>
                <a:cs typeface="Times New Roman"/>
              </a:rPr>
              <a:t>	(</a:t>
            </a:r>
            <a:r>
              <a:rPr lang="en-GB" sz="1800" dirty="0" err="1" smtClean="0">
                <a:latin typeface="Times New Roman"/>
                <a:cs typeface="Times New Roman"/>
              </a:rPr>
              <a:t>Fitscerald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və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ya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Vilyams</a:t>
            </a:r>
            <a:r>
              <a:rPr lang="en-GB" sz="1800" dirty="0" smtClean="0">
                <a:latin typeface="Times New Roman"/>
                <a:cs typeface="Times New Roman"/>
              </a:rPr>
              <a:t> </a:t>
            </a:r>
            <a:r>
              <a:rPr lang="en-GB" sz="1800" dirty="0" err="1" smtClean="0">
                <a:latin typeface="Times New Roman"/>
                <a:cs typeface="Times New Roman"/>
              </a:rPr>
              <a:t>faktoru</a:t>
            </a:r>
            <a:r>
              <a:rPr lang="en-GB" sz="1800" dirty="0" smtClean="0">
                <a:latin typeface="Times New Roman"/>
                <a:cs typeface="Times New Roman"/>
              </a:rPr>
              <a:t>)</a:t>
            </a:r>
            <a:endParaRPr lang="az-Latn-AZ" sz="1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36613"/>
            <a:ext cx="8229600" cy="5545137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800" b="1" dirty="0" err="1" smtClean="0">
                <a:latin typeface="Times New Roman"/>
                <a:cs typeface="Times New Roman"/>
              </a:rPr>
              <a:t>Qan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laxtalanma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sistemi</a:t>
            </a:r>
            <a:r>
              <a:rPr lang="en-GB" sz="2800" dirty="0" err="1" smtClean="0">
                <a:latin typeface="Times New Roman"/>
                <a:cs typeface="Times New Roman"/>
              </a:rPr>
              <a:t>-proteol</a:t>
            </a:r>
            <a:r>
              <a:rPr lang="az-Latn-AZ" sz="2800" dirty="0" smtClean="0">
                <a:latin typeface="Times New Roman"/>
                <a:cs typeface="Times New Roman"/>
              </a:rPr>
              <a:t>i</a:t>
            </a:r>
            <a:r>
              <a:rPr lang="en-GB" sz="2800" dirty="0" err="1" smtClean="0">
                <a:latin typeface="Times New Roman"/>
                <a:cs typeface="Times New Roman"/>
              </a:rPr>
              <a:t>tik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fermentlərin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iştirak</a:t>
            </a:r>
            <a:r>
              <a:rPr lang="az-Latn-AZ" sz="2800" dirty="0" smtClean="0">
                <a:latin typeface="Times New Roman"/>
                <a:cs typeface="Times New Roman"/>
              </a:rPr>
              <a:t>ı ilə gedən bir neçə reaksiyala</a:t>
            </a:r>
            <a:r>
              <a:rPr lang="ru-RU" sz="2800" dirty="0" err="1" smtClean="0">
                <a:latin typeface="Times New Roman"/>
                <a:cs typeface="Times New Roman"/>
              </a:rPr>
              <a:t>r</a:t>
            </a:r>
            <a:r>
              <a:rPr lang="az-Latn-AZ" sz="2800" dirty="0" smtClean="0">
                <a:latin typeface="Times New Roman"/>
                <a:cs typeface="Times New Roman"/>
              </a:rPr>
              <a:t>dan ibarətdir.  Şərti olaraq 3 fazaya bölünür: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400" b="1" dirty="0" smtClean="0">
                <a:latin typeface="Times New Roman"/>
                <a:cs typeface="Times New Roman"/>
              </a:rPr>
              <a:t>       1) Aktiv protrombokinazanın əmələ gəlməsi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400" b="1" dirty="0" smtClean="0">
                <a:latin typeface="Times New Roman"/>
                <a:cs typeface="Times New Roman"/>
              </a:rPr>
              <a:t>       2) Protrombinin trombinə çevrilməsi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400" b="1" dirty="0" smtClean="0">
                <a:latin typeface="Times New Roman"/>
                <a:cs typeface="Times New Roman"/>
              </a:rPr>
              <a:t>       3) Fibrinogenin fibrinə çevrilməsi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Laxtalanma prosesi </a:t>
            </a:r>
            <a:r>
              <a:rPr lang="az-Latn-AZ" sz="2800" b="1" dirty="0" smtClean="0">
                <a:latin typeface="Times New Roman"/>
                <a:cs typeface="Times New Roman"/>
              </a:rPr>
              <a:t>daxili və xarici</a:t>
            </a:r>
            <a:r>
              <a:rPr lang="az-Latn-AZ" sz="2800" dirty="0" smtClean="0">
                <a:latin typeface="Times New Roman"/>
                <a:cs typeface="Times New Roman"/>
              </a:rPr>
              <a:t> olmaqla 2 yerə bölünür.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Lakin bu bölünmə şərtidir, in vivo onlari bir-birindın ayırmaq mümkün deyil, lakin belə yanaşma tərzi in vitro laborator testlərin interpretasiyasın asanlaşdırır.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Daxili mexanizmin</a:t>
            </a:r>
            <a:r>
              <a:rPr lang="az-Latn-AZ" sz="2800" dirty="0" smtClean="0">
                <a:latin typeface="Times New Roman"/>
                <a:cs typeface="Times New Roman"/>
              </a:rPr>
              <a:t> komponentlərinə aiddir: XII, XI,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IX, VIII</a:t>
            </a:r>
            <a:r>
              <a:rPr lang="az-Latn-AZ" sz="2800" dirty="0" smtClean="0">
                <a:latin typeface="Times New Roman"/>
                <a:cs typeface="Times New Roman"/>
              </a:rPr>
              <a:t> faktorlar, yuksəkmolekullu kininogen (YMK), prekallikrein və onların inhibitorları.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Aktivlənmiş XIIa faktoru kalsi ionlarının, YMK, prekallikrein iştirakı ilə XI faktora təsir edərək XIa faktoruna cevirir. XIa faktoru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IX, VIII</a:t>
            </a:r>
            <a:r>
              <a:rPr lang="az-Latn-AZ" sz="2800" dirty="0" smtClean="0">
                <a:latin typeface="Times New Roman"/>
                <a:cs typeface="Times New Roman"/>
              </a:rPr>
              <a:t>  və kalsi ionları ilə X faktoru aktivləşdirərək </a:t>
            </a:r>
            <a:r>
              <a:rPr lang="az-Latn-AZ" sz="2800" b="1" dirty="0" smtClean="0">
                <a:latin typeface="Times New Roman"/>
                <a:cs typeface="Times New Roman"/>
              </a:rPr>
              <a:t>qan tromboplastinini və ya protrombokinaza</a:t>
            </a:r>
            <a:r>
              <a:rPr lang="az-Latn-AZ" sz="2800" dirty="0" smtClean="0">
                <a:latin typeface="Times New Roman"/>
                <a:cs typeface="Times New Roman"/>
              </a:rPr>
              <a:t> əmələ gətirir.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Xarici mexanizmin</a:t>
            </a:r>
            <a:r>
              <a:rPr lang="az-Latn-AZ" sz="2800" dirty="0" smtClean="0">
                <a:latin typeface="Times New Roman"/>
                <a:cs typeface="Times New Roman"/>
              </a:rPr>
              <a:t> komponentlərinə aiddir: toxuma tromboplastini (TF, FIII), onun inhibitoru və plazmanın VII faktoru.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Toxuma tromboplastini kofaktor/reseptor funksiyasını yerinə yetirir və kalsi ionlarının iştirakı ilə VII faktoru aktivləşdirir (VII a). 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Toxuma tromboplastini, VIIa, kalsi ionları kompleksi X faktoru  aktivləşdirir (Xa)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az-Latn-AZ" b="1" dirty="0" smtClean="0">
                <a:latin typeface="Times New Roman"/>
                <a:cs typeface="Times New Roman"/>
              </a:rPr>
              <a:t>Hemofiliya</a:t>
            </a:r>
            <a:r>
              <a:rPr lang="az-Latn-AZ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resessiv əlamətlərlə ötürülən irsi koaqulopatiya olub, laxtalanma faktorlarının     genetik catışmazlığı nəticəsində qanaxma və qansızmalarla muşayət edilir.</a:t>
            </a:r>
          </a:p>
          <a:p>
            <a:pPr algn="ctr" eaLnBrk="1" hangingPunct="1">
              <a:buFont typeface="Wingdings" pitchFamily="2" charset="2"/>
              <a:buNone/>
            </a:pPr>
            <a:endParaRPr lang="az-Latn-AZ" dirty="0" smtClean="0"/>
          </a:p>
        </p:txBody>
      </p:sp>
      <p:pic>
        <p:nvPicPr>
          <p:cNvPr id="5123" name="Picture 4" descr="sf_p8haemoph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500438"/>
            <a:ext cx="48974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432117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Qanlaxtalan</a:t>
            </a:r>
            <a:r>
              <a:rPr lang="az-Latn-AZ" sz="2800" dirty="0" smtClean="0">
                <a:latin typeface="Times New Roman"/>
                <a:cs typeface="Times New Roman"/>
              </a:rPr>
              <a:t>ma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prosesi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ümumi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yoll</a:t>
            </a:r>
            <a:r>
              <a:rPr lang="en-GB" sz="2800" dirty="0" err="1" smtClean="0">
                <a:latin typeface="Times New Roman"/>
                <a:cs typeface="Times New Roman"/>
              </a:rPr>
              <a:t>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yekunlaş</a:t>
            </a:r>
            <a:r>
              <a:rPr lang="az-Latn-AZ" sz="2800" dirty="0" smtClean="0">
                <a:latin typeface="Times New Roman"/>
                <a:cs typeface="Times New Roman"/>
              </a:rPr>
              <a:t>ır. Bu mərhələdə aktivlənmiş  Xa, Va faktor fosfolipidlər və kalsi ionlarının iştirakı ilə (protrombinaza kompleksi) </a:t>
            </a:r>
            <a:r>
              <a:rPr lang="az-Latn-AZ" sz="2800" b="1" dirty="0" smtClean="0">
                <a:latin typeface="Times New Roman"/>
                <a:cs typeface="Times New Roman"/>
              </a:rPr>
              <a:t>protrombini (II) trombinə (IIa)</a:t>
            </a:r>
            <a:r>
              <a:rPr lang="az-Latn-AZ" sz="2800" dirty="0" smtClean="0">
                <a:latin typeface="Times New Roman"/>
                <a:cs typeface="Times New Roman"/>
              </a:rPr>
              <a:t> çevirir.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Trombin</a:t>
            </a:r>
            <a:r>
              <a:rPr lang="en-GB" sz="2800" dirty="0" smtClean="0">
                <a:latin typeface="Times New Roman"/>
                <a:cs typeface="Times New Roman"/>
              </a:rPr>
              <a:t>   </a:t>
            </a:r>
            <a:r>
              <a:rPr lang="en-GB" sz="2800" b="1" dirty="0" err="1" smtClean="0">
                <a:latin typeface="Times New Roman"/>
                <a:cs typeface="Times New Roman"/>
              </a:rPr>
              <a:t>fibrinogeni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fibrinə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qədər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hidrolizə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edir</a:t>
            </a:r>
            <a:r>
              <a:rPr lang="en-GB" sz="2800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xem1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0"/>
            <a:ext cx="781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30480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04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5175"/>
            <a:ext cx="8435280" cy="5759450"/>
          </a:xfrm>
        </p:spPr>
        <p:txBody>
          <a:bodyPr/>
          <a:lstStyle/>
          <a:p>
            <a:pPr marL="0" indent="0" algn="ctr" eaLnBrk="1" hangingPunct="1">
              <a:buClr>
                <a:schemeClr val="accent2"/>
              </a:buClr>
              <a:buNone/>
            </a:pPr>
            <a:r>
              <a:rPr lang="az-Latn-AZ" sz="2800" b="1" dirty="0" smtClean="0"/>
              <a:t>   </a:t>
            </a:r>
            <a:r>
              <a:rPr lang="az-Latn-AZ" b="1" dirty="0" smtClean="0"/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Xəstəliyin irsə verilmə xususiyyətləri 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Xəstəliyin ilk genetik konsultasiyası və irsən verilməsi </a:t>
            </a:r>
            <a:r>
              <a:rPr lang="az-Latn-AZ" sz="2800" b="1" dirty="0" smtClean="0">
                <a:latin typeface="Times New Roman"/>
                <a:cs typeface="Times New Roman"/>
              </a:rPr>
              <a:t>Talmudda</a:t>
            </a:r>
            <a:r>
              <a:rPr lang="az-Latn-AZ" sz="2800" dirty="0" smtClean="0">
                <a:latin typeface="Times New Roman"/>
                <a:cs typeface="Times New Roman"/>
              </a:rPr>
              <a:t> öz əksini tapmışdır.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Talmuda yazılırdı “əgər bir qadının iki böyük oğlu sünnət zamanı qanaxmadan tələf olubsa, 3-cü oğlan bu ayındən azad olunmalıdır.   Uşaqların eyni atadan olub-olmamasının əhəmiyyəti yoxdur”.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Yaxud  “iki bacının övladları sünnət zamanı qanaxmadan tələf olubsa, 3-cü bacının oğlanları bu ayindən azad olunmalıdır”.  Bu xəstəliyin ana xətti vasitəsi ilə irsə verilməsinin sübutu idi.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543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az-Latn-AZ" sz="2800" b="1" dirty="0" smtClean="0"/>
              <a:t> </a:t>
            </a:r>
            <a:endParaRPr lang="az-Latn-AZ" sz="2800" dirty="0" smtClean="0"/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Hemofiliya xəstəliyinə səbəb X xromosomunda lokalizə  olunmuş genin resessiv mutasiyasıdır.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Xəstəliyin hər iki tipi ailə uzvlərinin ancaq kişi cinsinə ana vasitəsi ilə ötürülür  Bu qadınları şərti olaraq “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ötürücü”,</a:t>
            </a:r>
            <a:r>
              <a:rPr lang="az-Latn-AZ" sz="2800" dirty="0" smtClean="0">
                <a:latin typeface="Times New Roman"/>
                <a:cs typeface="Times New Roman"/>
              </a:rPr>
              <a:t> yaxud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“gendaşıyıcı”</a:t>
            </a:r>
            <a:r>
              <a:rPr lang="az-Latn-AZ" sz="2800" dirty="0" smtClean="0">
                <a:latin typeface="Times New Roman"/>
                <a:cs typeface="Times New Roman"/>
              </a:rPr>
              <a:t> adlandırırlar.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Hemofiliyanın resessiv halda nəslə verilməsinin 3 variantı mövcuddur.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764704"/>
            <a:ext cx="8435975" cy="4464521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None/>
            </a:pPr>
            <a:r>
              <a:rPr lang="az-Latn-AZ" sz="2800" dirty="0" smtClean="0"/>
              <a:t>  </a:t>
            </a:r>
            <a:r>
              <a:rPr lang="az-Latn-AZ" sz="2800" b="1" dirty="0" smtClean="0">
                <a:latin typeface="Times New Roman"/>
                <a:cs typeface="Times New Roman"/>
              </a:rPr>
              <a:t>I variant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Kişi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hemofiliya</a:t>
            </a:r>
            <a:r>
              <a:rPr lang="az-Latn-AZ" sz="2800" dirty="0" smtClean="0">
                <a:latin typeface="Times New Roman"/>
                <a:cs typeface="Times New Roman"/>
              </a:rPr>
              <a:t> xəstəsi, qadın  isə </a:t>
            </a:r>
            <a:r>
              <a:rPr lang="az-Latn-AZ" sz="2800" b="1" dirty="0" smtClean="0">
                <a:latin typeface="Times New Roman"/>
                <a:cs typeface="Times New Roman"/>
              </a:rPr>
              <a:t>sağlam </a:t>
            </a:r>
            <a:r>
              <a:rPr lang="az-Latn-AZ" sz="2800" dirty="0" smtClean="0">
                <a:latin typeface="Times New Roman"/>
                <a:cs typeface="Times New Roman"/>
              </a:rPr>
              <a:t>olduqda doğulan oğlan uşaqlarının hamısı</a:t>
            </a:r>
            <a:r>
              <a:rPr lang="az-Latn-AZ" sz="2800" b="1" dirty="0" smtClean="0">
                <a:latin typeface="Times New Roman"/>
                <a:cs typeface="Times New Roman"/>
              </a:rPr>
              <a:t> sağlam</a:t>
            </a:r>
            <a:r>
              <a:rPr lang="az-Latn-AZ" sz="2800" dirty="0" smtClean="0">
                <a:latin typeface="Times New Roman"/>
                <a:cs typeface="Times New Roman"/>
              </a:rPr>
              <a:t>,  qızların hamısı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gendaşıyıcı </a:t>
            </a:r>
            <a:r>
              <a:rPr lang="az-Latn-AZ" sz="2800" dirty="0" smtClean="0">
                <a:latin typeface="Times New Roman"/>
                <a:cs typeface="Times New Roman"/>
              </a:rPr>
              <a:t>olurlar.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endParaRPr lang="az-Latn-AZ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25" y="857250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 sz="2800">
                <a:latin typeface="Times New Roman" pitchFamily="18" charset="0"/>
                <a:cs typeface="Times New Roman" pitchFamily="18" charset="0"/>
              </a:rPr>
              <a:t>Hemofiliya ata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86313" y="92868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 sz="2400">
                <a:latin typeface="Times New Roman" pitchFamily="18" charset="0"/>
                <a:cs typeface="Times New Roman" pitchFamily="18" charset="0"/>
              </a:rPr>
              <a:t>Sağlam ana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00166" y="1785926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1670" y="1785926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2132" y="1785926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X</a:t>
            </a: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6072198" y="1785926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X</a:t>
            </a: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428596" y="485776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8662" y="4857760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928926" y="485776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X</a:t>
            </a:r>
            <a:endParaRPr lang="en-US" dirty="0"/>
          </a:p>
        </p:txBody>
      </p:sp>
      <p:sp>
        <p:nvSpPr>
          <p:cNvPr id="11" name="Овал 10"/>
          <p:cNvSpPr/>
          <p:nvPr/>
        </p:nvSpPr>
        <p:spPr>
          <a:xfrm>
            <a:off x="3428992" y="4857760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X</a:t>
            </a: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5715008" y="485776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X</a:t>
            </a: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6215074" y="485776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Y</a:t>
            </a: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7715272" y="485776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X</a:t>
            </a: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8215338" y="485776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dirty="0"/>
              <a:t>Y</a:t>
            </a:r>
            <a:endParaRPr lang="en-US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71438" y="3214688"/>
            <a:ext cx="2571750" cy="5715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393032" y="2678906"/>
            <a:ext cx="2571750" cy="16430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 rot="5400000" flipH="1" flipV="1">
            <a:off x="2186782" y="1393031"/>
            <a:ext cx="2635250" cy="44211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6072187" y="2500313"/>
            <a:ext cx="2500313" cy="20716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714750" y="2286000"/>
            <a:ext cx="2571750" cy="2571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V="1">
            <a:off x="4822031" y="3178969"/>
            <a:ext cx="2428875" cy="6429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2428875" y="2214563"/>
            <a:ext cx="3929063" cy="2500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28875" y="2214563"/>
            <a:ext cx="5929313" cy="2571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57188" y="5715000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Latn-AZ">
                <a:latin typeface="Times New Roman" pitchFamily="18" charset="0"/>
                <a:cs typeface="Times New Roman" pitchFamily="18" charset="0"/>
              </a:rPr>
              <a:t>Daşıyıcı</a:t>
            </a:r>
          </a:p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qız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857500" y="571500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Latn-AZ">
                <a:latin typeface="Times New Roman" pitchFamily="18" charset="0"/>
                <a:cs typeface="Times New Roman" pitchFamily="18" charset="0"/>
              </a:rPr>
              <a:t>Daşıyıcı</a:t>
            </a:r>
          </a:p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qız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15000" y="5643563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Sağlam oğlan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715250" y="5643563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Sağlam oğlan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664"/>
            <a:ext cx="8229600" cy="5462736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az-Latn-AZ" sz="2800" dirty="0" smtClean="0"/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II variant </a:t>
            </a: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Kişi </a:t>
            </a:r>
            <a:r>
              <a:rPr lang="az-Latn-AZ" sz="2800" b="1" dirty="0" smtClean="0">
                <a:latin typeface="Times New Roman"/>
                <a:cs typeface="Times New Roman"/>
              </a:rPr>
              <a:t>sağlam</a:t>
            </a:r>
            <a:r>
              <a:rPr lang="az-Latn-AZ" sz="2800" dirty="0" smtClean="0">
                <a:latin typeface="Times New Roman"/>
                <a:cs typeface="Times New Roman"/>
              </a:rPr>
              <a:t>, qadın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gendaşıyıcı </a:t>
            </a:r>
            <a:r>
              <a:rPr lang="az-Latn-AZ" sz="2800" dirty="0" smtClean="0">
                <a:latin typeface="Times New Roman"/>
                <a:cs typeface="Times New Roman"/>
              </a:rPr>
              <a:t>olduqda doğulan      oğlan uşaqları 50% ehtimalı ilə həm </a:t>
            </a:r>
            <a:r>
              <a:rPr lang="az-Latn-AZ" sz="2800" b="1" dirty="0" smtClean="0">
                <a:latin typeface="Times New Roman"/>
                <a:cs typeface="Times New Roman"/>
              </a:rPr>
              <a:t>sağlam</a:t>
            </a:r>
            <a:r>
              <a:rPr lang="az-Latn-AZ" sz="2800" dirty="0" smtClean="0">
                <a:latin typeface="Times New Roman"/>
                <a:cs typeface="Times New Roman"/>
              </a:rPr>
              <a:t>, həm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xəstə</a:t>
            </a:r>
            <a:r>
              <a:rPr lang="az-Latn-AZ" sz="2800" dirty="0" smtClean="0">
                <a:latin typeface="Times New Roman"/>
                <a:cs typeface="Times New Roman"/>
              </a:rPr>
              <a:t>, qız uşaqları 50% ehtimalı ilə həm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ötürücü</a:t>
            </a:r>
            <a:r>
              <a:rPr lang="az-Latn-AZ" sz="2800" dirty="0" smtClean="0">
                <a:latin typeface="Times New Roman"/>
                <a:cs typeface="Times New Roman"/>
              </a:rPr>
              <a:t> və həm də </a:t>
            </a:r>
            <a:r>
              <a:rPr lang="az-Latn-AZ" sz="2800" b="1" dirty="0" smtClean="0">
                <a:latin typeface="Times New Roman"/>
                <a:cs typeface="Times New Roman"/>
              </a:rPr>
              <a:t>sağlam</a:t>
            </a:r>
            <a:r>
              <a:rPr lang="az-Latn-AZ" sz="2800" dirty="0" smtClean="0">
                <a:latin typeface="Times New Roman"/>
                <a:cs typeface="Times New Roman"/>
              </a:rPr>
              <a:t> ola bilərlər. </a:t>
            </a: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928688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 sz="2800">
                <a:latin typeface="Times New Roman" pitchFamily="18" charset="0"/>
                <a:cs typeface="Times New Roman" pitchFamily="18" charset="0"/>
              </a:rPr>
              <a:t>Sağlam ata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6313" y="100012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 sz="2800">
                <a:latin typeface="Times New Roman" pitchFamily="18" charset="0"/>
                <a:cs typeface="Times New Roman" pitchFamily="18" charset="0"/>
              </a:rPr>
              <a:t>Daşıyıcı ana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71600" y="2204864"/>
            <a:ext cx="4824536" cy="29317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500166" y="1785926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00232" y="1785926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3570" y="1785926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43636" y="1785926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58" y="5143512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7224" y="5143512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43174" y="5143512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43240" y="5143512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72132" y="5143512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72198" y="5143512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72396" y="5143512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31804" y="5143512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11562" y="2132856"/>
            <a:ext cx="936102" cy="30032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V="1">
            <a:off x="785813" y="3071813"/>
            <a:ext cx="2857500" cy="1143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500438" y="2286000"/>
            <a:ext cx="2857500" cy="28575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5715000" y="2928938"/>
            <a:ext cx="2714625" cy="1428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357438" y="2214563"/>
            <a:ext cx="5742954" cy="30146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357439" y="2214563"/>
            <a:ext cx="3366689" cy="28706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6" idx="0"/>
          </p:cNvCxnSpPr>
          <p:nvPr/>
        </p:nvCxnSpPr>
        <p:spPr>
          <a:xfrm flipH="1" flipV="1">
            <a:off x="5796137" y="2060849"/>
            <a:ext cx="490375" cy="30826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85750" y="592931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Latn-AZ">
                <a:latin typeface="Times New Roman" pitchFamily="18" charset="0"/>
                <a:cs typeface="Times New Roman" pitchFamily="18" charset="0"/>
              </a:rPr>
              <a:t>Sağlam qız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428875" y="5929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Daşıyıcı qız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57813" y="59293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Sağlam oğlan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358063" y="59293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Xəstə oğlan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6" grpId="0"/>
      <p:bldP spid="57" grpId="0"/>
      <p:bldP spid="58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66936"/>
            <a:ext cx="7834064" cy="424624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None/>
            </a:pPr>
            <a:r>
              <a:rPr lang="az-Latn-AZ" sz="2800" dirty="0" smtClean="0"/>
              <a:t>  </a:t>
            </a:r>
            <a:r>
              <a:rPr lang="az-Latn-AZ" sz="2800" b="1" dirty="0" smtClean="0"/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III variant </a:t>
            </a:r>
          </a:p>
          <a:p>
            <a:pPr marL="0" indent="0" algn="just" eaLnBrk="1" hangingPunct="1">
              <a:lnSpc>
                <a:spcPct val="130000"/>
              </a:lnSpc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</a:t>
            </a:r>
            <a:r>
              <a:rPr lang="az-Latn-AZ" sz="2800" dirty="0" smtClean="0">
                <a:latin typeface="Times New Roman"/>
                <a:cs typeface="Times New Roman"/>
              </a:rPr>
              <a:t>   Kişi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hemofiliyalı</a:t>
            </a:r>
            <a:r>
              <a:rPr lang="az-Latn-AZ" sz="2800" dirty="0" smtClean="0">
                <a:latin typeface="Times New Roman"/>
                <a:cs typeface="Times New Roman"/>
              </a:rPr>
              <a:t>, qadın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gendaşıyıcı</a:t>
            </a:r>
            <a:r>
              <a:rPr lang="az-Latn-AZ" sz="2800" dirty="0" smtClean="0">
                <a:latin typeface="Times New Roman"/>
                <a:cs typeface="Times New Roman"/>
              </a:rPr>
              <a:t> olduqda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həm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xəstə, </a:t>
            </a:r>
            <a:r>
              <a:rPr lang="az-Latn-AZ" sz="2800" dirty="0" smtClean="0">
                <a:latin typeface="Times New Roman"/>
                <a:cs typeface="Times New Roman"/>
              </a:rPr>
              <a:t>həm də sağlam oğlanlarla yanaşı,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qızların da bir qismi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gendaşıyıcı,</a:t>
            </a:r>
            <a:r>
              <a:rPr lang="az-Latn-AZ" sz="2800" dirty="0" smtClean="0">
                <a:latin typeface="Times New Roman"/>
                <a:cs typeface="Times New Roman"/>
              </a:rPr>
              <a:t> bir qismi isə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solidFill>
                  <a:srgbClr val="CC6600"/>
                </a:solidFill>
                <a:latin typeface="Times New Roman"/>
                <a:cs typeface="Times New Roman"/>
              </a:rPr>
              <a:t>hemofiliyalı xəstə </a:t>
            </a:r>
            <a:r>
              <a:rPr lang="az-Latn-AZ" sz="2800" dirty="0" smtClean="0">
                <a:latin typeface="Times New Roman"/>
                <a:cs typeface="Times New Roman"/>
              </a:rPr>
              <a:t>olacaqlar.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az-Latn-AZ" sz="2800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ru-RU" sz="2800" b="1" dirty="0" smtClean="0">
                <a:latin typeface="A3 Arial AzLat" pitchFamily="34" charset="-52"/>
              </a:rPr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VIII </a:t>
            </a:r>
            <a:r>
              <a:rPr lang="az-Latn-AZ" sz="2800" dirty="0" smtClean="0">
                <a:latin typeface="Times New Roman"/>
                <a:cs typeface="Times New Roman"/>
              </a:rPr>
              <a:t>faktorun</a:t>
            </a:r>
            <a:r>
              <a:rPr lang="az-Latn-AZ" sz="2800" b="1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catışmazlığı</a:t>
            </a:r>
            <a:r>
              <a:rPr lang="az-Latn-AZ" sz="2800" b="1" dirty="0" smtClean="0">
                <a:latin typeface="Times New Roman"/>
                <a:cs typeface="Times New Roman"/>
              </a:rPr>
              <a:t> Hemofiliya A </a:t>
            </a:r>
            <a:r>
              <a:rPr lang="az-Latn-AZ" sz="2800" dirty="0" smtClean="0">
                <a:latin typeface="Times New Roman"/>
                <a:cs typeface="Times New Roman"/>
              </a:rPr>
              <a:t>və ya</a:t>
            </a:r>
            <a:r>
              <a:rPr lang="ru-RU" sz="2800" dirty="0" smtClean="0">
                <a:latin typeface="Times New Roman"/>
                <a:cs typeface="Times New Roman"/>
              </a:rPr>
              <a:t>     </a:t>
            </a:r>
            <a:r>
              <a:rPr lang="az-Latn-AZ" sz="2800" b="1" dirty="0" smtClean="0">
                <a:latin typeface="Times New Roman"/>
                <a:cs typeface="Times New Roman"/>
              </a:rPr>
              <a:t>klassik Hemofiliya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az-Latn-AZ" sz="2800" b="1" dirty="0">
              <a:latin typeface="Times New Roman"/>
              <a:cs typeface="Times New Roman"/>
            </a:endParaRPr>
          </a:p>
          <a:p>
            <a:pPr eaLnBrk="1" hangingPunct="1">
              <a:lnSpc>
                <a:spcPct val="13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IX </a:t>
            </a:r>
            <a:r>
              <a:rPr lang="az-Latn-AZ" sz="2800" dirty="0" smtClean="0">
                <a:latin typeface="Times New Roman"/>
                <a:cs typeface="Times New Roman"/>
              </a:rPr>
              <a:t>faktorun catışmazlığı </a:t>
            </a:r>
            <a:r>
              <a:rPr lang="az-Latn-AZ" sz="2800" b="1" dirty="0" smtClean="0">
                <a:latin typeface="Times New Roman"/>
                <a:cs typeface="Times New Roman"/>
              </a:rPr>
              <a:t> Hemofiliya B </a:t>
            </a:r>
            <a:r>
              <a:rPr lang="az-Latn-AZ" sz="2800" dirty="0" smtClean="0">
                <a:latin typeface="Times New Roman"/>
                <a:cs typeface="Times New Roman"/>
              </a:rPr>
              <a:t>və</a:t>
            </a:r>
            <a:r>
              <a:rPr lang="az-Latn-AZ" sz="2800" b="1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ya</a:t>
            </a:r>
            <a:r>
              <a:rPr lang="az-Latn-AZ" sz="2800" b="1" dirty="0" smtClean="0">
                <a:latin typeface="Times New Roman"/>
                <a:cs typeface="Times New Roman"/>
              </a:rPr>
              <a:t> Krismast </a:t>
            </a:r>
            <a:r>
              <a:rPr lang="az-Latn-AZ" sz="2800" dirty="0" smtClean="0">
                <a:latin typeface="Times New Roman"/>
                <a:cs typeface="Times New Roman"/>
              </a:rPr>
              <a:t>xəstəliyi adlanır.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63" y="78581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Latn-AZ" sz="2800">
                <a:latin typeface="Times New Roman" pitchFamily="18" charset="0"/>
                <a:cs typeface="Times New Roman" pitchFamily="18" charset="0"/>
              </a:rPr>
              <a:t>Hemofiliyalı ata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86375" y="857250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 sz="2800">
                <a:latin typeface="Times New Roman" pitchFamily="18" charset="0"/>
                <a:cs typeface="Times New Roman" pitchFamily="18" charset="0"/>
              </a:rPr>
              <a:t>Daşıyıcı ana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00166" y="1785926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00232" y="1785926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2132" y="1785926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43636" y="1785926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4572008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28926" y="4572008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00100" y="4572008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28992" y="4572008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94" y="4500570"/>
            <a:ext cx="428628" cy="4286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00760" y="450057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643834" y="450057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143900" y="4500570"/>
            <a:ext cx="428628" cy="4286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Latn-A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6" name="Прямая соединительная линия 15"/>
          <p:cNvCxnSpPr>
            <a:stCxn id="8" idx="0"/>
          </p:cNvCxnSpPr>
          <p:nvPr/>
        </p:nvCxnSpPr>
        <p:spPr>
          <a:xfrm rot="5400000" flipH="1" flipV="1">
            <a:off x="0" y="2928938"/>
            <a:ext cx="2357437" cy="9286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3"/>
          </p:cNvCxnSpPr>
          <p:nvPr/>
        </p:nvCxnSpPr>
        <p:spPr>
          <a:xfrm flipV="1">
            <a:off x="1285875" y="2151063"/>
            <a:ext cx="4349750" cy="24209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607719" y="3321844"/>
            <a:ext cx="228600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2357438" y="2143125"/>
            <a:ext cx="5643562" cy="22145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9" idx="0"/>
          </p:cNvCxnSpPr>
          <p:nvPr/>
        </p:nvCxnSpPr>
        <p:spPr>
          <a:xfrm rot="16200000" flipV="1">
            <a:off x="1214438" y="2643188"/>
            <a:ext cx="2357437" cy="15001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6143625" y="2579737"/>
            <a:ext cx="2143125" cy="15716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2" idx="1"/>
          </p:cNvCxnSpPr>
          <p:nvPr/>
        </p:nvCxnSpPr>
        <p:spPr>
          <a:xfrm rot="16200000" flipV="1">
            <a:off x="2750344" y="1750219"/>
            <a:ext cx="2420938" cy="3206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3643313" y="2214563"/>
            <a:ext cx="2786062" cy="23574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28625" y="53578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Xəstə qız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928938" y="53578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Daşıyıcı qız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500688" y="53578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Xəstə oğlan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715250" y="53578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z-Latn-AZ">
                <a:latin typeface="Times New Roman" pitchFamily="18" charset="0"/>
                <a:cs typeface="Times New Roman" pitchFamily="18" charset="0"/>
              </a:rPr>
              <a:t>Sağlam oğlan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1" grpId="0"/>
      <p:bldP spid="62" grpId="0"/>
      <p:bldP spid="63" grpId="0"/>
      <p:bldP spid="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49275"/>
            <a:ext cx="6048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53609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az-Latn-AZ" sz="2800" dirty="0" smtClean="0"/>
              <a:t> </a:t>
            </a:r>
            <a:r>
              <a:rPr lang="az-Latn-AZ" b="1" dirty="0">
                <a:latin typeface="Times New Roman"/>
                <a:cs typeface="Times New Roman"/>
              </a:rPr>
              <a:t>S</a:t>
            </a:r>
            <a:r>
              <a:rPr lang="az-Latn-AZ" b="1" dirty="0" smtClean="0">
                <a:latin typeface="Times New Roman"/>
                <a:cs typeface="Times New Roman"/>
              </a:rPr>
              <a:t>poradik forma</a:t>
            </a:r>
          </a:p>
          <a:p>
            <a:pPr eaLnBrk="1" hangingPunct="1">
              <a:lnSpc>
                <a:spcPct val="90000"/>
              </a:lnSpc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Bu xəstənin ailəsində, əvvəlki nəsillərdə,   qohumlar arasında xəstəliyi aşkar etmək mumkun olmur.</a:t>
            </a: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 </a:t>
            </a:r>
            <a:r>
              <a:rPr lang="az-Latn-AZ" sz="2800" dirty="0" smtClean="0">
                <a:latin typeface="Times New Roman"/>
                <a:cs typeface="Times New Roman"/>
              </a:rPr>
              <a:t>Hemofiliyanın </a:t>
            </a:r>
            <a:r>
              <a:rPr lang="az-Latn-AZ" sz="2800" dirty="0" smtClean="0">
                <a:latin typeface="Times New Roman"/>
                <a:cs typeface="Times New Roman"/>
              </a:rPr>
              <a:t>A tipində irsi genezis 70-85,</a:t>
            </a:r>
          </a:p>
          <a:p>
            <a:pPr marL="0" indent="0" algn="just" eaLnBrk="1" hangingPunct="1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   B tipində isə 90-91% hallarda muəyyən edilir.</a:t>
            </a: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H.M.Abdullayevin </a:t>
            </a:r>
            <a:r>
              <a:rPr lang="az-Latn-AZ" sz="2800" dirty="0" smtClean="0">
                <a:latin typeface="Times New Roman"/>
                <a:cs typeface="Times New Roman"/>
              </a:rPr>
              <a:t>tədqiqatlarına əsasən sporadik formanın rastgəlmə tezliyi 21%-ə catır.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0" y="404812"/>
            <a:ext cx="8686800" cy="633655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Klinika</a:t>
            </a: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Hemofiliyanın əsas klinik əlaməti </a:t>
            </a:r>
            <a:r>
              <a:rPr lang="az-Latn-AZ" sz="2800" b="1" dirty="0" smtClean="0">
                <a:latin typeface="Times New Roman"/>
                <a:cs typeface="Times New Roman"/>
              </a:rPr>
              <a:t>hematom </a:t>
            </a:r>
            <a:r>
              <a:rPr lang="az-Latn-AZ" sz="2800" dirty="0" smtClean="0">
                <a:latin typeface="Times New Roman"/>
                <a:cs typeface="Times New Roman"/>
              </a:rPr>
              <a:t>tipli qanaxma və qansızmalardır.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 Qanaxmalar  travmalar nəticəsində əmələ gəlir və adətən dərhal deyil, travmadan bir necə saat (1-5 saat) sonra müşahidə edilir.</a:t>
            </a:r>
            <a:r>
              <a:rPr lang="az-Latn-AZ" sz="2800" b="1" dirty="0" smtClean="0">
                <a:latin typeface="Times New Roman"/>
                <a:cs typeface="Times New Roman"/>
              </a:rPr>
              <a:t> “Gecikmiş qanaxmalar”</a:t>
            </a:r>
            <a:r>
              <a:rPr lang="az-Latn-AZ" sz="2800" dirty="0" smtClean="0">
                <a:latin typeface="Times New Roman"/>
                <a:cs typeface="Times New Roman"/>
              </a:rPr>
              <a:t>. </a:t>
            </a: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 Xəstəliyin ağırlıq dərəcəsi VIII və IX faktorun aktivliyinin qanda faizlə miqdarına əsasən müəyyənləşdirilir.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333374"/>
            <a:ext cx="8686800" cy="6335985"/>
          </a:xfrm>
        </p:spPr>
        <p:txBody>
          <a:bodyPr/>
          <a:lstStyle/>
          <a:p>
            <a:pPr marL="0" indent="0" algn="ctr" eaLnBrk="1" hangingPunct="1">
              <a:buClr>
                <a:schemeClr val="accent2"/>
              </a:buClr>
              <a:buNone/>
              <a:defRPr/>
            </a:pPr>
            <a:r>
              <a:rPr lang="az-Latn-AZ" sz="2800" dirty="0" smtClean="0"/>
              <a:t>  </a:t>
            </a:r>
            <a:r>
              <a:rPr lang="az-Latn-AZ" sz="2800" b="1" dirty="0" smtClean="0">
                <a:latin typeface="Times New Roman"/>
                <a:cs typeface="Times New Roman"/>
              </a:rPr>
              <a:t>Hemofiliyanı standartlaşdırma üzrə Beynəlxalq   komitənin təklifinə əsasən  xəstəliyin ağırlıq dərəcəsi aşağıdakı şəkildə qruplaşdırılır: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0" indent="0" eaLnBrk="1" hangingPunct="1">
              <a:buClr>
                <a:schemeClr val="accent2"/>
              </a:buClr>
              <a:buNone/>
              <a:defRPr/>
            </a:pPr>
            <a:r>
              <a:rPr lang="az-Cyrl-AZ" sz="2800" dirty="0">
                <a:latin typeface="Times New Roman"/>
                <a:cs typeface="Times New Roman"/>
              </a:rPr>
              <a:t> </a:t>
            </a:r>
            <a:r>
              <a:rPr lang="az-Cyrl-AZ" sz="2800" dirty="0" smtClean="0">
                <a:latin typeface="Times New Roman"/>
                <a:cs typeface="Times New Roman"/>
              </a:rPr>
              <a:t>      </a:t>
            </a:r>
            <a:r>
              <a:rPr lang="en-GB" sz="2800" dirty="0" smtClean="0">
                <a:latin typeface="Times New Roman"/>
                <a:cs typeface="Times New Roman"/>
              </a:rPr>
              <a:t>1)</a:t>
            </a:r>
            <a:r>
              <a:rPr lang="en-GB" sz="2800" b="1" dirty="0" smtClean="0">
                <a:latin typeface="Times New Roman"/>
                <a:cs typeface="Times New Roman"/>
              </a:rPr>
              <a:t> a</a:t>
            </a:r>
            <a:r>
              <a:rPr lang="az-Latn-AZ" sz="2800" b="1" dirty="0" smtClean="0">
                <a:latin typeface="Times New Roman"/>
                <a:cs typeface="Times New Roman"/>
              </a:rPr>
              <a:t>ğır</a:t>
            </a:r>
            <a:r>
              <a:rPr lang="en-GB" sz="2800" b="1" dirty="0" smtClean="0">
                <a:latin typeface="Times New Roman"/>
                <a:cs typeface="Times New Roman"/>
              </a:rPr>
              <a:t> forma</a:t>
            </a:r>
            <a:r>
              <a:rPr lang="en-GB" sz="2800" dirty="0" smtClean="0">
                <a:latin typeface="Times New Roman"/>
                <a:cs typeface="Times New Roman"/>
              </a:rPr>
              <a:t>  VIII (IX)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1%</a:t>
            </a:r>
            <a:r>
              <a:rPr lang="az-Latn-AZ" sz="2800" dirty="0" smtClean="0">
                <a:latin typeface="Times New Roman"/>
                <a:cs typeface="Times New Roman"/>
              </a:rPr>
              <a:t>-dən az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</a:p>
          <a:p>
            <a:pPr marL="0" indent="0" eaLnBrk="1" hangingPunct="1">
              <a:buClr>
                <a:schemeClr val="accent2"/>
              </a:buClr>
              <a:buNone/>
              <a:defRPr/>
            </a:pPr>
            <a:r>
              <a:rPr lang="az-Cyrl-AZ" sz="2800" dirty="0">
                <a:latin typeface="Times New Roman"/>
                <a:cs typeface="Times New Roman"/>
              </a:rPr>
              <a:t> </a:t>
            </a:r>
            <a:r>
              <a:rPr lang="az-Cyrl-AZ" sz="2800" dirty="0" smtClean="0">
                <a:latin typeface="Times New Roman"/>
                <a:cs typeface="Times New Roman"/>
              </a:rPr>
              <a:t>      </a:t>
            </a:r>
            <a:r>
              <a:rPr lang="en-GB" sz="2800" dirty="0" smtClean="0">
                <a:latin typeface="Times New Roman"/>
                <a:cs typeface="Times New Roman"/>
              </a:rPr>
              <a:t>2)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orta</a:t>
            </a:r>
            <a:r>
              <a:rPr lang="en-GB" sz="2800" b="1" dirty="0" smtClean="0">
                <a:latin typeface="Times New Roman"/>
                <a:cs typeface="Times New Roman"/>
              </a:rPr>
              <a:t> a</a:t>
            </a:r>
            <a:r>
              <a:rPr lang="az-Latn-AZ" sz="2800" b="1" dirty="0" smtClean="0">
                <a:latin typeface="Times New Roman"/>
                <a:cs typeface="Times New Roman"/>
              </a:rPr>
              <a:t>ğır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b="1" dirty="0" smtClean="0">
                <a:latin typeface="Times New Roman"/>
                <a:cs typeface="Times New Roman"/>
              </a:rPr>
              <a:t>forma </a:t>
            </a:r>
            <a:r>
              <a:rPr lang="en-GB" sz="2800" dirty="0" smtClean="0">
                <a:latin typeface="Times New Roman"/>
                <a:cs typeface="Times New Roman"/>
              </a:rPr>
              <a:t>VIII (IX)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1-5% </a:t>
            </a:r>
          </a:p>
          <a:p>
            <a:pPr marL="0" indent="0" eaLnBrk="1" hangingPunct="1">
              <a:buClr>
                <a:schemeClr val="accent2"/>
              </a:buClr>
              <a:buNone/>
              <a:defRPr/>
            </a:pPr>
            <a:r>
              <a:rPr lang="az-Cyrl-AZ" sz="2800" dirty="0">
                <a:latin typeface="Times New Roman"/>
                <a:cs typeface="Times New Roman"/>
              </a:rPr>
              <a:t> </a:t>
            </a:r>
            <a:r>
              <a:rPr lang="az-Cyrl-AZ" sz="2800" dirty="0" smtClean="0">
                <a:latin typeface="Times New Roman"/>
                <a:cs typeface="Times New Roman"/>
              </a:rPr>
              <a:t>      </a:t>
            </a:r>
            <a:r>
              <a:rPr lang="en-GB" sz="2800" dirty="0" smtClean="0">
                <a:latin typeface="Times New Roman"/>
                <a:cs typeface="Times New Roman"/>
              </a:rPr>
              <a:t>3) </a:t>
            </a:r>
            <a:r>
              <a:rPr lang="en-GB" sz="2800" b="1" dirty="0" err="1" smtClean="0">
                <a:latin typeface="Times New Roman"/>
                <a:cs typeface="Times New Roman"/>
              </a:rPr>
              <a:t>yüngül</a:t>
            </a:r>
            <a:r>
              <a:rPr lang="en-GB" sz="2800" b="1" dirty="0" smtClean="0">
                <a:latin typeface="Times New Roman"/>
                <a:cs typeface="Times New Roman"/>
              </a:rPr>
              <a:t> forma </a:t>
            </a:r>
            <a:r>
              <a:rPr lang="en-GB" sz="2800" dirty="0" smtClean="0">
                <a:latin typeface="Times New Roman"/>
                <a:cs typeface="Times New Roman"/>
              </a:rPr>
              <a:t> VIII (IX)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5</a:t>
            </a:r>
            <a:r>
              <a:rPr lang="az-Latn-AZ" sz="2800" dirty="0" smtClean="0">
                <a:latin typeface="Times New Roman"/>
                <a:cs typeface="Times New Roman"/>
              </a:rPr>
              <a:t>-10</a:t>
            </a:r>
            <a:r>
              <a:rPr lang="en-GB" sz="2800" dirty="0" smtClean="0">
                <a:latin typeface="Times New Roman"/>
                <a:cs typeface="Times New Roman"/>
              </a:rPr>
              <a:t>%</a:t>
            </a:r>
            <a:endParaRPr lang="az-Latn-AZ" sz="2800" dirty="0" smtClean="0">
              <a:latin typeface="Times New Roman"/>
              <a:cs typeface="Times New Roman"/>
            </a:endParaRPr>
          </a:p>
          <a:p>
            <a:pPr marL="0" indent="0" eaLnBrk="1" hangingPunct="1">
              <a:buClr>
                <a:schemeClr val="accent2"/>
              </a:buClr>
              <a:buNone/>
              <a:defRPr/>
            </a:pPr>
            <a:r>
              <a:rPr lang="az-Latn-AZ" sz="2800" dirty="0" smtClean="0">
                <a:latin typeface="Times New Roman"/>
                <a:cs typeface="Times New Roman"/>
              </a:rPr>
              <a:t>       4) </a:t>
            </a:r>
            <a:r>
              <a:rPr lang="az-Latn-AZ" sz="2800" b="1" dirty="0" smtClean="0">
                <a:latin typeface="Times New Roman"/>
                <a:cs typeface="Times New Roman"/>
              </a:rPr>
              <a:t>latent forma</a:t>
            </a: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VIII (IX)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10</a:t>
            </a:r>
            <a:r>
              <a:rPr lang="en-GB" sz="2800" dirty="0" smtClean="0">
                <a:latin typeface="Times New Roman"/>
                <a:cs typeface="Times New Roman"/>
              </a:rPr>
              <a:t>%</a:t>
            </a:r>
            <a:r>
              <a:rPr lang="az-Latn-AZ" sz="2800" dirty="0" smtClean="0">
                <a:latin typeface="Times New Roman"/>
                <a:cs typeface="Times New Roman"/>
              </a:rPr>
              <a:t> dən çox</a:t>
            </a:r>
          </a:p>
          <a:p>
            <a:pPr marL="0" indent="0" eaLnBrk="1" hangingPunct="1">
              <a:buClr>
                <a:schemeClr val="accent2"/>
              </a:buClr>
              <a:buNone/>
              <a:defRPr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  <a:defRPr/>
            </a:pPr>
            <a:r>
              <a:rPr lang="en-GB" sz="2400" b="1" dirty="0" err="1" smtClean="0">
                <a:latin typeface="Times New Roman"/>
                <a:cs typeface="Times New Roman"/>
              </a:rPr>
              <a:t>Plazmada</a:t>
            </a:r>
            <a:r>
              <a:rPr lang="en-GB" sz="2400" b="1" dirty="0" smtClean="0">
                <a:latin typeface="Times New Roman"/>
                <a:cs typeface="Times New Roman"/>
              </a:rPr>
              <a:t> VIII </a:t>
            </a:r>
            <a:r>
              <a:rPr lang="en-GB" sz="2400" b="1" dirty="0" err="1" smtClean="0">
                <a:latin typeface="Times New Roman"/>
                <a:cs typeface="Times New Roman"/>
              </a:rPr>
              <a:t>və</a:t>
            </a:r>
            <a:r>
              <a:rPr lang="en-GB" sz="2400" b="1" dirty="0" smtClean="0">
                <a:latin typeface="Times New Roman"/>
                <a:cs typeface="Times New Roman"/>
              </a:rPr>
              <a:t> IX </a:t>
            </a:r>
            <a:r>
              <a:rPr lang="en-GB" sz="2400" b="1" dirty="0" err="1" smtClean="0">
                <a:latin typeface="Times New Roman"/>
                <a:cs typeface="Times New Roman"/>
              </a:rPr>
              <a:t>faktorun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miqdar</a:t>
            </a:r>
            <a:r>
              <a:rPr lang="az-Latn-AZ" sz="2400" b="1" dirty="0" smtClean="0">
                <a:latin typeface="Times New Roman"/>
                <a:cs typeface="Times New Roman"/>
              </a:rPr>
              <a:t>ı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hər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bir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şəxsdə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az-Latn-AZ" sz="2400" b="1" dirty="0" smtClean="0">
                <a:latin typeface="Times New Roman"/>
                <a:cs typeface="Times New Roman"/>
              </a:rPr>
              <a:t>                      </a:t>
            </a:r>
            <a:r>
              <a:rPr lang="en-GB" sz="2400" b="1" dirty="0" err="1" smtClean="0">
                <a:latin typeface="Times New Roman"/>
                <a:cs typeface="Times New Roman"/>
              </a:rPr>
              <a:t>stabildir</a:t>
            </a:r>
            <a:r>
              <a:rPr lang="en-GB" sz="2400" b="1" dirty="0" smtClean="0">
                <a:latin typeface="Times New Roman"/>
                <a:cs typeface="Times New Roman"/>
              </a:rPr>
              <a:t>, </a:t>
            </a:r>
            <a:r>
              <a:rPr lang="en-GB" sz="2400" b="1" dirty="0" err="1" smtClean="0">
                <a:latin typeface="Times New Roman"/>
                <a:cs typeface="Times New Roman"/>
              </a:rPr>
              <a:t>dəyişməzdir</a:t>
            </a:r>
            <a:r>
              <a:rPr lang="en-GB" sz="2400" b="1" dirty="0" smtClean="0">
                <a:latin typeface="Times New Roman"/>
                <a:cs typeface="Times New Roman"/>
              </a:rPr>
              <a:t>.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  <a:defRPr/>
            </a:pPr>
            <a:r>
              <a:rPr lang="en-GB" sz="2400" b="1" dirty="0" err="1" smtClean="0">
                <a:latin typeface="Times New Roman"/>
                <a:cs typeface="Times New Roman"/>
              </a:rPr>
              <a:t>Xəstəliyin</a:t>
            </a:r>
            <a:r>
              <a:rPr lang="en-GB" sz="2400" b="1" dirty="0" smtClean="0">
                <a:latin typeface="Times New Roman"/>
                <a:cs typeface="Times New Roman"/>
              </a:rPr>
              <a:t> y</a:t>
            </a:r>
            <a:r>
              <a:rPr lang="az-Latn-AZ" sz="2400" b="1" dirty="0" smtClean="0">
                <a:latin typeface="Times New Roman"/>
                <a:cs typeface="Times New Roman"/>
              </a:rPr>
              <a:t>ü</a:t>
            </a:r>
            <a:r>
              <a:rPr lang="en-GB" sz="2400" b="1" dirty="0" err="1" smtClean="0">
                <a:latin typeface="Times New Roman"/>
                <a:cs typeface="Times New Roman"/>
              </a:rPr>
              <a:t>ng</a:t>
            </a:r>
            <a:r>
              <a:rPr lang="az-Latn-AZ" sz="2400" b="1" dirty="0" smtClean="0">
                <a:latin typeface="Times New Roman"/>
                <a:cs typeface="Times New Roman"/>
              </a:rPr>
              <a:t>ü</a:t>
            </a:r>
            <a:r>
              <a:rPr lang="en-GB" sz="2400" b="1" dirty="0" smtClean="0">
                <a:latin typeface="Times New Roman"/>
                <a:cs typeface="Times New Roman"/>
              </a:rPr>
              <a:t>l </a:t>
            </a:r>
            <a:r>
              <a:rPr lang="en-GB" sz="2400" b="1" dirty="0" err="1" smtClean="0">
                <a:latin typeface="Times New Roman"/>
                <a:cs typeface="Times New Roman"/>
              </a:rPr>
              <a:t>formadan</a:t>
            </a:r>
            <a:r>
              <a:rPr lang="en-GB" sz="2400" b="1" dirty="0" smtClean="0">
                <a:latin typeface="Times New Roman"/>
                <a:cs typeface="Times New Roman"/>
              </a:rPr>
              <a:t> a</a:t>
            </a:r>
            <a:r>
              <a:rPr lang="az-Latn-AZ" sz="2400" b="1" dirty="0" smtClean="0">
                <a:latin typeface="Times New Roman"/>
                <a:cs typeface="Times New Roman"/>
              </a:rPr>
              <a:t>ğır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formaya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və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ya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əksinə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az-Latn-AZ" sz="2400" b="1" dirty="0" smtClean="0">
                <a:latin typeface="Times New Roman"/>
                <a:cs typeface="Times New Roman"/>
              </a:rPr>
              <a:t>    </a:t>
            </a:r>
            <a:r>
              <a:rPr lang="en-GB" sz="2400" b="1" dirty="0" err="1" smtClean="0">
                <a:latin typeface="Times New Roman"/>
                <a:cs typeface="Times New Roman"/>
              </a:rPr>
              <a:t>dəyişməsi</a:t>
            </a:r>
            <a:r>
              <a:rPr lang="en-GB" sz="2400" b="1" dirty="0" smtClean="0">
                <a:latin typeface="Times New Roman"/>
                <a:cs typeface="Times New Roman"/>
              </a:rPr>
              <a:t> m</a:t>
            </a:r>
            <a:r>
              <a:rPr lang="az-Latn-AZ" sz="2400" b="1" dirty="0" smtClean="0">
                <a:latin typeface="Times New Roman"/>
                <a:cs typeface="Times New Roman"/>
              </a:rPr>
              <a:t>ü</a:t>
            </a:r>
            <a:r>
              <a:rPr lang="en-GB" sz="2400" b="1" dirty="0" err="1" smtClean="0">
                <a:latin typeface="Times New Roman"/>
                <a:cs typeface="Times New Roman"/>
              </a:rPr>
              <a:t>mk</a:t>
            </a:r>
            <a:r>
              <a:rPr lang="az-Latn-AZ" sz="2400" b="1" dirty="0" smtClean="0">
                <a:latin typeface="Times New Roman"/>
                <a:cs typeface="Times New Roman"/>
              </a:rPr>
              <a:t>ü</a:t>
            </a:r>
            <a:r>
              <a:rPr lang="en-GB" sz="2400" b="1" dirty="0" smtClean="0">
                <a:latin typeface="Times New Roman"/>
                <a:cs typeface="Times New Roman"/>
              </a:rPr>
              <a:t>n </a:t>
            </a:r>
            <a:r>
              <a:rPr lang="en-GB" sz="2400" b="1" dirty="0" err="1" smtClean="0">
                <a:latin typeface="Times New Roman"/>
                <a:cs typeface="Times New Roman"/>
              </a:rPr>
              <a:t>deyil</a:t>
            </a:r>
            <a:r>
              <a:rPr lang="en-GB" sz="2400" b="1" dirty="0" smtClean="0">
                <a:latin typeface="Times New Roman"/>
                <a:cs typeface="Times New Roman"/>
              </a:rPr>
              <a:t>. 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  <a:defRPr/>
            </a:pPr>
            <a:endParaRPr lang="az-Latn-AZ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"/>
          <p:cNvSpPr>
            <a:spLocks noChangeArrowheads="1"/>
          </p:cNvSpPr>
          <p:nvPr/>
        </p:nvSpPr>
        <p:spPr bwMode="auto">
          <a:xfrm>
            <a:off x="468313" y="620713"/>
            <a:ext cx="795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GB" b="1"/>
              <a:t>Hemofiliya A və B  xəstəliyinin klinik praktikada istifadə olunan təsnifatı</a:t>
            </a:r>
          </a:p>
        </p:txBody>
      </p:sp>
      <p:graphicFrame>
        <p:nvGraphicFramePr>
          <p:cNvPr id="23760" name="Group 20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72849596"/>
              </p:ext>
            </p:extLst>
          </p:nvPr>
        </p:nvGraphicFramePr>
        <p:xfrm>
          <a:off x="467544" y="1124744"/>
          <a:ext cx="8229600" cy="5545138"/>
        </p:xfrm>
        <a:graphic>
          <a:graphicData uri="http://schemas.openxmlformats.org/drawingml/2006/table">
            <a:tbl>
              <a:tblPr/>
              <a:tblGrid>
                <a:gridCol w="2895600"/>
                <a:gridCol w="2286000"/>
                <a:gridCol w="304800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Ağır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forma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Orta ağır forma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Yüngül forma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Faktorun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aktivliyi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&lt; 1%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Faktorun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aktivliyi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     1-5 %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Faktorun aktivliyi 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&gt; 5%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7638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Spontan qanaxmalar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Cyrl-A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içik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zədələnmələrdə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qanaxma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ola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bilər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Ciddi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zədələnmə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cərrahi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müdaxilə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invaziv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əməliy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yatlarda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qanaxma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ola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bilər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Həftədə 1-2 dəfə qanaxma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ola bilər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Ayda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1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dəfə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qanaxma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ola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bilər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Ciddi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zədələnmə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olmasa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,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heç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vaxt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qanaxma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problemi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olmur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Oynaqların zədələnməsı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(hemartrozlar) xarakterdir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Oynaqların zədələnməsi ola bilər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Oynaqlar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nadir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halda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zədələnir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73063"/>
            <a:ext cx="8785225" cy="5792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err="1" smtClean="0">
                <a:latin typeface="Times New Roman"/>
                <a:cs typeface="Times New Roman"/>
              </a:rPr>
              <a:t>Qanaxma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və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qansızmaların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lokalizasiyası</a:t>
            </a:r>
            <a:endParaRPr lang="en-GB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Sümük-oynaq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sisteminə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qansızma</a:t>
            </a:r>
            <a:r>
              <a:rPr lang="az-Latn-AZ" sz="2800" dirty="0" smtClean="0">
                <a:latin typeface="Times New Roman"/>
                <a:cs typeface="Times New Roman"/>
              </a:rPr>
              <a:t> 70-80%,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Yumşaq toxumalara qansızma (hematomalar) 10-20%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Sidik çıxarıcı yollardan qanaxma ( hematuriya)14-20%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Sinir sisteminə qansızmalar 2- 5%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Ağız boşluğunun selikli qişasından, burundan qanaxmalar 22-36%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Mədə-bağırsaq qanaxmaları 8% 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Az təsadüf edilən hemorragiyalar (qulaq seyvanı, qırtlaq, dil dibi, əsnək və s.)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Sumuk-oynaq sisteminin zədələnməsi</a:t>
            </a: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Oynaqlara  ( iri oynaqlara) qansızma – </a:t>
            </a:r>
            <a:r>
              <a:rPr lang="az-Latn-AZ" sz="2400" b="1" dirty="0" smtClean="0">
                <a:latin typeface="Times New Roman"/>
                <a:cs typeface="Times New Roman"/>
              </a:rPr>
              <a:t>hemartrozlar</a:t>
            </a:r>
            <a:r>
              <a:rPr lang="az-Latn-AZ" sz="2400" dirty="0" smtClean="0">
                <a:latin typeface="Times New Roman"/>
                <a:cs typeface="Times New Roman"/>
              </a:rPr>
              <a:t> daha cox təsadüf edilir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Qansızmanın ilk əlaməti şiddətli ağrıdır.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 Oynaq şişir, müvəqqəti olaraq funksiyasını itirir.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Dəri qızarır, palpasiya zamanı istilik və fluktasiya hiss olunur.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Hərarət yüksəlir, yuxu, iştaha pozulur və xəstələr əsəbi, narahat olurlar. 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Əgər hemartrozun səbəbi travmadırsa, oynaqdaxili sınıq, kondilusların qopması, toxumaların sıxılması və s. dəqiqləşdirmək lazımdır.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4576"/>
            <a:ext cx="8229600" cy="517470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 </a:t>
            </a:r>
            <a:r>
              <a:rPr lang="az-Latn-AZ" sz="2800" b="1" dirty="0" smtClean="0">
                <a:latin typeface="Times New Roman"/>
                <a:cs typeface="Times New Roman"/>
              </a:rPr>
              <a:t>Hemartrozların </a:t>
            </a:r>
            <a:r>
              <a:rPr lang="az-Latn-AZ" sz="2800" b="1" dirty="0" smtClean="0">
                <a:latin typeface="Times New Roman"/>
                <a:cs typeface="Times New Roman"/>
              </a:rPr>
              <a:t>lokalizasiyası</a:t>
            </a:r>
            <a:r>
              <a:rPr lang="ru-RU" sz="2800" b="1" dirty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və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az-Latn-AZ" sz="2800" b="1" dirty="0">
                <a:latin typeface="Times New Roman"/>
                <a:cs typeface="Times New Roman"/>
              </a:rPr>
              <a:t>r</a:t>
            </a:r>
            <a:r>
              <a:rPr lang="az-Latn-AZ" sz="2800" b="1" dirty="0" smtClean="0">
                <a:latin typeface="Times New Roman"/>
                <a:cs typeface="Times New Roman"/>
              </a:rPr>
              <a:t>astgəlmə </a:t>
            </a:r>
            <a:r>
              <a:rPr lang="az-Latn-AZ" sz="2800" b="1" dirty="0" smtClean="0">
                <a:latin typeface="Times New Roman"/>
                <a:cs typeface="Times New Roman"/>
              </a:rPr>
              <a:t>  </a:t>
            </a:r>
          </a:p>
          <a:p>
            <a:pPr marL="0" indent="0">
              <a:buNone/>
            </a:pPr>
            <a:r>
              <a:rPr lang="az-Latn-AZ" sz="2800" b="1" dirty="0">
                <a:latin typeface="Times New Roman"/>
                <a:cs typeface="Times New Roman"/>
              </a:rPr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                     </a:t>
            </a:r>
            <a:r>
              <a:rPr lang="az-Latn-AZ" sz="2800" b="1" dirty="0" smtClean="0">
                <a:latin typeface="Times New Roman"/>
                <a:cs typeface="Times New Roman"/>
              </a:rPr>
              <a:t>tezliyi </a:t>
            </a:r>
            <a:r>
              <a:rPr lang="az-Latn-AZ" sz="2800" b="1" dirty="0" smtClean="0">
                <a:latin typeface="Times New Roman"/>
                <a:cs typeface="Times New Roman"/>
              </a:rPr>
              <a:t>(%)</a:t>
            </a:r>
          </a:p>
          <a:p>
            <a:endParaRPr lang="ru-RU" sz="1800" dirty="0"/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>
                <a:latin typeface="Times New Roman"/>
                <a:cs typeface="Times New Roman"/>
              </a:rPr>
              <a:t>Diz </a:t>
            </a:r>
            <a:r>
              <a:rPr lang="az-Latn-AZ" sz="2400" dirty="0" smtClean="0">
                <a:latin typeface="Times New Roman"/>
                <a:cs typeface="Times New Roman"/>
              </a:rPr>
              <a:t>oynağı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-   </a:t>
            </a:r>
            <a:r>
              <a:rPr lang="az-Latn-AZ" sz="2400" dirty="0" smtClean="0">
                <a:latin typeface="Times New Roman"/>
                <a:cs typeface="Times New Roman"/>
              </a:rPr>
              <a:t>45</a:t>
            </a:r>
            <a:r>
              <a:rPr lang="az-Latn-AZ" sz="2400" dirty="0">
                <a:latin typeface="Times New Roman"/>
                <a:cs typeface="Times New Roman"/>
              </a:rPr>
              <a:t>%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Dirsək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 - </a:t>
            </a:r>
            <a:r>
              <a:rPr lang="az-Latn-AZ" sz="2400" dirty="0" smtClean="0">
                <a:latin typeface="Times New Roman"/>
                <a:cs typeface="Times New Roman"/>
              </a:rPr>
              <a:t>30%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Aşıq-baldır</a:t>
            </a:r>
            <a:r>
              <a:rPr lang="ru-RU" sz="2400" dirty="0" smtClean="0">
                <a:latin typeface="Times New Roman"/>
                <a:cs typeface="Times New Roman"/>
              </a:rPr>
              <a:t>  -</a:t>
            </a:r>
            <a:r>
              <a:rPr lang="az-Latn-AZ" sz="2400" dirty="0" smtClean="0">
                <a:latin typeface="Times New Roman"/>
                <a:cs typeface="Times New Roman"/>
              </a:rPr>
              <a:t>15%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Mil-bilək - 3%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Çiyin - 3%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Bud-çanaq - 2%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Digər oynaqlar - 2</a:t>
            </a:r>
            <a:r>
              <a:rPr lang="az-Latn-AZ" sz="2400" dirty="0">
                <a:latin typeface="Times New Roman"/>
                <a:cs typeface="Times New Roman"/>
              </a:rPr>
              <a:t>%</a:t>
            </a:r>
            <a:endParaRPr lang="ru-RU" sz="2400" dirty="0">
              <a:latin typeface="Times New Roman"/>
              <a:cs typeface="Times New Roman"/>
            </a:endParaRPr>
          </a:p>
          <a:p>
            <a:r>
              <a:rPr lang="ru-RU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86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1371600"/>
          </a:xfrm>
        </p:spPr>
        <p:txBody>
          <a:bodyPr/>
          <a:lstStyle/>
          <a:p>
            <a:pPr algn="ctr" eaLnBrk="1" hangingPunct="1"/>
            <a:r>
              <a:rPr lang="az-Latn-AZ" sz="3200" smtClean="0"/>
              <a:t>Hemartrozların lokalizasiyası</a:t>
            </a:r>
          </a:p>
        </p:txBody>
      </p:sp>
      <p:pic>
        <p:nvPicPr>
          <p:cNvPr id="40963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628775"/>
            <a:ext cx="51117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300038"/>
            <a:ext cx="8568630" cy="58658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sz="2800" b="1" dirty="0" smtClean="0"/>
              <a:t>    </a:t>
            </a:r>
            <a:r>
              <a:rPr lang="az-Latn-AZ" sz="2800" b="1" dirty="0" smtClean="0">
                <a:latin typeface="Times New Roman"/>
                <a:cs typeface="Times New Roman"/>
              </a:rPr>
              <a:t>Epidemiologiya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Hemofiliya </a:t>
            </a:r>
            <a:r>
              <a:rPr lang="en-GB" sz="2800" b="1" dirty="0" smtClean="0">
                <a:latin typeface="Times New Roman"/>
                <a:cs typeface="Times New Roman"/>
              </a:rPr>
              <a:t>A   87-92%</a:t>
            </a:r>
            <a:endParaRPr lang="az-Latn-AZ" sz="2800" b="1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Hemofiliya B   8-13%</a:t>
            </a:r>
            <a:r>
              <a:rPr lang="az-Latn-AZ" sz="2800" dirty="0" smtClean="0">
                <a:latin typeface="Times New Roman"/>
                <a:cs typeface="Times New Roman"/>
              </a:rPr>
              <a:t> </a:t>
            </a:r>
          </a:p>
          <a:p>
            <a:pPr marL="0" indent="0" algn="ctr" eaLnBrk="1" hangingPunct="1"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Ümumdünya Səhiyyə Təşkilatının məlumatına əsasən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 Hemofiliya A</a:t>
            </a:r>
            <a:r>
              <a:rPr lang="az-Latn-AZ" sz="2800" dirty="0" smtClean="0">
                <a:latin typeface="Times New Roman"/>
                <a:cs typeface="Times New Roman"/>
              </a:rPr>
              <a:t> hər 10 min nəfər kişi cinsinin 1 nəfərində</a:t>
            </a:r>
            <a:endParaRPr lang="az-Latn-AZ" sz="2800" b="1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 Hemofiliya B</a:t>
            </a:r>
            <a:r>
              <a:rPr lang="az-Latn-AZ" sz="2800" dirty="0" smtClean="0">
                <a:latin typeface="Times New Roman"/>
                <a:cs typeface="Times New Roman"/>
              </a:rPr>
              <a:t>  hər 50 min nəfər kişi cinsinin 1 nəfərində təsadüf edilir.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Yer kürəsində təxminən </a:t>
            </a:r>
            <a:r>
              <a:rPr lang="az-Latn-AZ" sz="2800" b="1" dirty="0" smtClean="0">
                <a:latin typeface="Times New Roman"/>
                <a:cs typeface="Times New Roman"/>
              </a:rPr>
              <a:t>400 minə</a:t>
            </a:r>
            <a:r>
              <a:rPr lang="az-Latn-AZ" sz="2800" dirty="0" smtClean="0">
                <a:latin typeface="Times New Roman"/>
                <a:cs typeface="Times New Roman"/>
              </a:rPr>
              <a:t> yaxın insan hemofiliyanın ağır və orta ağır dərəcəsi ilə xəstədir.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shakil16-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66913"/>
            <a:ext cx="3798888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new_pa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765175"/>
            <a:ext cx="8496300" cy="57594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468-3-t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836613"/>
            <a:ext cx="6264275" cy="56880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720"/>
            <a:ext cx="8686800" cy="4032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b="1" dirty="0" smtClean="0">
                <a:latin typeface="Times New Roman"/>
                <a:cs typeface="Times New Roman"/>
              </a:rPr>
              <a:t>Oynaqların zədələnməsinin 3 növü müəyyənləşdirilib</a:t>
            </a:r>
          </a:p>
          <a:p>
            <a:pPr algn="ctr" eaLnBrk="1" hangingPunct="1">
              <a:buFont typeface="Wingdings" pitchFamily="2" charset="2"/>
              <a:buNone/>
            </a:pPr>
            <a:endParaRPr lang="az-Latn-AZ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az-Latn-AZ" sz="2800" dirty="0" smtClean="0">
                <a:latin typeface="Times New Roman"/>
                <a:cs typeface="Times New Roman"/>
              </a:rPr>
              <a:t>1) kəskin hemartozlar–ilkin və təkrari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az-Latn-AZ" sz="2800" dirty="0" smtClean="0">
                <a:latin typeface="Times New Roman"/>
                <a:cs typeface="Times New Roman"/>
              </a:rPr>
              <a:t>2) xroniki hemorragik destruktiv  osteoartrozlar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az-Latn-AZ" sz="2800" dirty="0" smtClean="0">
                <a:latin typeface="Times New Roman"/>
                <a:cs typeface="Times New Roman"/>
              </a:rPr>
              <a:t>3) ikincili revmatoid sindrom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az-Latn-AZ" b="1" dirty="0" smtClean="0">
                <a:latin typeface="Times New Roman"/>
                <a:cs typeface="Times New Roman"/>
              </a:rPr>
              <a:t>Hemofilik artropatiyaların klassifikasiyası</a:t>
            </a:r>
          </a:p>
          <a:p>
            <a:pPr algn="ctr" eaLnBrk="1" hangingPunct="1"/>
            <a:endParaRPr lang="az-Latn-AZ" b="1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Kəskin hemartroz (ilkin, residivləşən)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Posthemorragik sinovit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    </a:t>
            </a:r>
            <a:r>
              <a:rPr lang="az-Latn-AZ" sz="2400" b="1" dirty="0" smtClean="0">
                <a:latin typeface="Times New Roman"/>
                <a:cs typeface="Times New Roman"/>
              </a:rPr>
              <a:t>kəskin, yarımkəskin,  xroniki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400" b="1" dirty="0" smtClean="0">
                <a:latin typeface="Times New Roman"/>
                <a:cs typeface="Times New Roman"/>
              </a:rPr>
              <a:t>        eksudativ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400" b="1" dirty="0" smtClean="0">
                <a:latin typeface="Times New Roman"/>
                <a:cs typeface="Times New Roman"/>
              </a:rPr>
              <a:t>        adheziv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Deformasiyaedici artroz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Ankiloz , kontrakturalar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Kliniki-rentgenoloji göstəricilərə əsasən hemorragik–destruktiv osteoartrozların formalaşmasında V mərhələ ayırd edilir.</a:t>
            </a: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az-Cyrl-AZ" sz="2400" dirty="0">
                <a:latin typeface="Times New Roman"/>
                <a:cs typeface="Times New Roman"/>
              </a:rPr>
              <a:t> </a:t>
            </a:r>
            <a:r>
              <a:rPr lang="az-Cyrl-AZ" sz="2400" dirty="0" smtClean="0">
                <a:latin typeface="Times New Roman"/>
                <a:cs typeface="Times New Roman"/>
              </a:rPr>
              <a:t>  </a:t>
            </a:r>
            <a:r>
              <a:rPr lang="az-Latn-AZ" sz="2400" dirty="0" smtClean="0">
                <a:latin typeface="Times New Roman"/>
                <a:cs typeface="Times New Roman"/>
              </a:rPr>
              <a:t>I. Qansızma zamanı  oynaqlararası məsafənin böyüməsi hesabına oynağın həcmi artır və funksiyası müvəqqəti pozulur. Rentgenoloji olaraq kapsula qalınlaşır, zəif osteoparoz müəyyən olunur.  </a:t>
            </a: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az-Cyrl-AZ" sz="2400" dirty="0">
                <a:latin typeface="Times New Roman"/>
                <a:cs typeface="Times New Roman"/>
              </a:rPr>
              <a:t> </a:t>
            </a:r>
            <a:r>
              <a:rPr lang="az-Cyrl-AZ" sz="2400" dirty="0" smtClean="0">
                <a:latin typeface="Times New Roman"/>
                <a:cs typeface="Times New Roman"/>
              </a:rPr>
              <a:t>  </a:t>
            </a:r>
            <a:r>
              <a:rPr lang="az-Latn-AZ" sz="2400" dirty="0" smtClean="0">
                <a:latin typeface="Times New Roman"/>
                <a:cs typeface="Times New Roman"/>
              </a:rPr>
              <a:t>II.  Sümüklərin epifizində dəyişiklik baş verir. Oynaqarası məsafə daralır, periartikulyar toxuma sərtləşir. Osteoparoz, subxondral skleroz, hərəkət məhdudluğu, əzələlərin hipotrofiyası yaranır. </a:t>
            </a: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    III. Oynağın olcüləri boyüyür, deformasiya olur. Səthi qeyri hamardır. Əzələlər hipotrofiyaya uğrayır, hərəkət məhdudlaşır, osteoparoz dərinləşir. Oynaqlararası qığırdaq zədələnir, oynaqdaxili catlar, sınıqlar və cıxıqlar əmələ gəlir.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   </a:t>
            </a:r>
            <a:r>
              <a:rPr lang="az-Latn-AZ" sz="2400" dirty="0" smtClean="0">
                <a:latin typeface="Times New Roman"/>
                <a:cs typeface="Times New Roman"/>
              </a:rPr>
              <a:t>IV. Oynaq kəskin deformasiyaya məruz qalır, oynaq səthləri yastılaşır,   oynaqdaxili qığırdaqlar dağılır. Hərəkət zamanı   krepitasiya qeyd olunur,  funksiya pozulur və əzələlər atrofiyaya uğrayır.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   </a:t>
            </a:r>
            <a:r>
              <a:rPr lang="az-Latn-AZ" sz="2400" dirty="0" smtClean="0">
                <a:latin typeface="Times New Roman"/>
                <a:cs typeface="Times New Roman"/>
              </a:rPr>
              <a:t>V. Bu mərhələ zədələnmiş oynağın funksiyası tam itirilir, oynaqarası məsafə birləşdirici toxuma ilə tutulur. Epifizdə kistoz dəyişiklik yaranır, sümük ankilozlarının formalaşması baş verir.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36613"/>
            <a:ext cx="49688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576262" cy="792163"/>
          </a:xfrm>
        </p:spPr>
        <p:txBody>
          <a:bodyPr/>
          <a:lstStyle/>
          <a:p>
            <a:r>
              <a:rPr lang="az-Latn-AZ" smtClean="0"/>
              <a:t> </a:t>
            </a:r>
            <a:endParaRPr lang="ru-RU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179512" y="765174"/>
            <a:ext cx="8518401" cy="6092826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Yumşaq toxumalara qansızmalar ekximoz və hematomalar şəklində olur. 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Əzələarası, əzələdaxili, peritonarxası hematomalar daha qorxuludur. Orqanlarda ifliclər, yerli qan dövranının pozulması, ağır anemiya yaranır.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Boyun, çənəaltı, qirtlaq, udlaq və divararalığına olan hematomalar zamanı tənəffüs çatışmazlığı yaranır.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algn="just"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Müsariqəyə, piyliyə, bağırsaq divarına qansız-</a:t>
            </a:r>
          </a:p>
          <a:p>
            <a:pPr marL="0" indent="0" algn="just">
              <a:lnSpc>
                <a:spcPct val="110000"/>
              </a:lnSpc>
              <a:buClr>
                <a:schemeClr val="accent2"/>
              </a:buClr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  malar 2-cili infeksiyaya, nekrotik dəyişikliyə,                                                             </a:t>
            </a:r>
          </a:p>
          <a:p>
            <a:pPr marL="0" indent="0" algn="just">
              <a:lnSpc>
                <a:spcPct val="110000"/>
              </a:lnSpc>
              <a:buClr>
                <a:schemeClr val="accent2"/>
              </a:buClr>
              <a:buNone/>
            </a:pPr>
            <a:r>
              <a:rPr lang="az-Latn-AZ" sz="2400" dirty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  bağırsaq keçməməzliyinə səbəb olur.</a:t>
            </a:r>
          </a:p>
          <a:p>
            <a:pPr algn="just"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/>
          </a:p>
          <a:p>
            <a:pPr algn="just"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en-US" sz="2800" dirty="0" smtClean="0"/>
              <a:t>     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z-Latn-AZ" sz="3200" smtClean="0"/>
              <a:t>Qanaxmaların</a:t>
            </a:r>
            <a:r>
              <a:rPr lang="en-US" sz="3200" smtClean="0"/>
              <a:t> lokalizasiyas</a:t>
            </a:r>
            <a:r>
              <a:rPr lang="az-Latn-AZ" sz="3200" smtClean="0"/>
              <a:t>ı</a:t>
            </a:r>
          </a:p>
        </p:txBody>
      </p:sp>
      <p:pic>
        <p:nvPicPr>
          <p:cNvPr id="51203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44675"/>
            <a:ext cx="42481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ru-RU" sz="2800" dirty="0" smtClean="0"/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Azərbaycanda </a:t>
            </a:r>
            <a:r>
              <a:rPr lang="az-Latn-AZ" sz="2800" b="1" dirty="0" smtClean="0">
                <a:latin typeface="Times New Roman"/>
                <a:cs typeface="Times New Roman"/>
              </a:rPr>
              <a:t>1</a:t>
            </a:r>
            <a:r>
              <a:rPr lang="az-Cyrl-AZ" sz="2800" b="1" dirty="0">
                <a:latin typeface="Times New Roman"/>
                <a:cs typeface="Times New Roman"/>
              </a:rPr>
              <a:t>5</a:t>
            </a:r>
            <a:r>
              <a:rPr lang="az-Latn-AZ" sz="2800" b="1" dirty="0" smtClean="0">
                <a:latin typeface="Times New Roman"/>
                <a:cs typeface="Times New Roman"/>
              </a:rPr>
              <a:t>00-dən cox</a:t>
            </a: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hemofiliyalı xəstə var.</a:t>
            </a:r>
          </a:p>
          <a:p>
            <a:pPr eaLnBrk="1" hangingPunct="1">
              <a:lnSpc>
                <a:spcPct val="13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1</a:t>
            </a:r>
            <a:r>
              <a:rPr lang="ru-RU" sz="2800" dirty="0">
                <a:latin typeface="Times New Roman"/>
                <a:cs typeface="Times New Roman"/>
              </a:rPr>
              <a:t>4</a:t>
            </a:r>
            <a:r>
              <a:rPr lang="az-Latn-AZ" sz="2800" dirty="0" smtClean="0">
                <a:latin typeface="Times New Roman"/>
                <a:cs typeface="Times New Roman"/>
              </a:rPr>
              <a:t>00-ə qədər Hemofiliya «A», </a:t>
            </a:r>
            <a:r>
              <a:rPr lang="az-Latn-AZ" sz="2800" dirty="0" smtClean="0">
                <a:latin typeface="Times New Roman"/>
                <a:cs typeface="Times New Roman"/>
              </a:rPr>
              <a:t>100-dən coxu isə </a:t>
            </a:r>
            <a:r>
              <a:rPr lang="az-Latn-AZ" sz="2800" dirty="0" smtClean="0">
                <a:latin typeface="Times New Roman"/>
                <a:cs typeface="Times New Roman"/>
              </a:rPr>
              <a:t>Hemofiliya B ilə xəstədirlər. </a:t>
            </a:r>
          </a:p>
          <a:p>
            <a:pPr eaLnBrk="1" hangingPunct="1">
              <a:lnSpc>
                <a:spcPct val="13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Bakının Buzovna qəsəbəsində </a:t>
            </a:r>
            <a:r>
              <a:rPr lang="az-Latn-AZ" sz="2800" b="1" dirty="0" smtClean="0">
                <a:latin typeface="Times New Roman"/>
                <a:cs typeface="Times New Roman"/>
              </a:rPr>
              <a:t>inbred-populyasiya</a:t>
            </a:r>
            <a:r>
              <a:rPr lang="az-Latn-AZ" sz="2800" dirty="0" smtClean="0">
                <a:latin typeface="Times New Roman"/>
                <a:cs typeface="Times New Roman"/>
              </a:rPr>
              <a:t> zonası aşkar edilmişdir.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13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Hər 500 nəfərə 1 nəfər xəstə düşür.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Hematoma</a:t>
            </a:r>
            <a:endParaRPr lang="az-Latn-AZ" sz="3200" smtClean="0"/>
          </a:p>
        </p:txBody>
      </p:sp>
      <p:pic>
        <p:nvPicPr>
          <p:cNvPr id="52227" name="Picture 4" descr="shakil16-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36838"/>
            <a:ext cx="80772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z-Latn-AZ" sz="3200" smtClean="0"/>
              <a:t>Hematomaların ağırlaşması</a:t>
            </a:r>
          </a:p>
        </p:txBody>
      </p:sp>
      <p:pic>
        <p:nvPicPr>
          <p:cNvPr id="53251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916113"/>
            <a:ext cx="424815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hakil16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56880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 descr="shakil16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357563"/>
            <a:ext cx="33131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144462" cy="649288"/>
          </a:xfrm>
        </p:spPr>
        <p:txBody>
          <a:bodyPr/>
          <a:lstStyle/>
          <a:p>
            <a:r>
              <a:rPr lang="az-Latn-AZ" smtClean="0"/>
              <a:t>    </a:t>
            </a:r>
            <a:endParaRPr lang="ru-RU" smtClean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395288" y="332656"/>
            <a:ext cx="8229600" cy="6525344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Bəzən hematomalar sorulmur, ətrafındakı qranulyasiya toxuması fibroz kapsulaya çevrilərək hemofilik psevdoşişlər əmələ gətirir.</a:t>
            </a:r>
          </a:p>
          <a:p>
            <a:pPr marL="0" indent="0">
              <a:buClr>
                <a:schemeClr val="accent2"/>
              </a:buClr>
              <a:buNone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Psevdoşişlər əzələ və sümük toxumasının destruksiyasına səbəb olur.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MSS -ə qansızmalar 70% halda ölümlə nəticələnir. Onurğa beyninə qansızma çanaq orqanlarının funksiyasının pozulması və urosepsisin inkişafı ilə nəticələnir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Periferik sinirlərin zədələnməsi hematomanın ölçüsündən asılıdır və 2-cili hesab olunur.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09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333375"/>
            <a:ext cx="6048375" cy="65246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453336"/>
          </a:xfrm>
        </p:spPr>
        <p:txBody>
          <a:bodyPr/>
          <a:lstStyle/>
          <a:p>
            <a:pPr marL="0" indent="0" algn="ctr">
              <a:buClr>
                <a:schemeClr val="accent2"/>
              </a:buClr>
              <a:buNone/>
            </a:pPr>
            <a:r>
              <a:rPr lang="az-Cyrl-AZ" sz="2400" b="1" dirty="0" smtClean="0">
                <a:latin typeface="Times New Roman"/>
                <a:cs typeface="Times New Roman"/>
              </a:rPr>
              <a:t>İnhibitor forma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en-US" sz="2400" dirty="0" smtClean="0">
                <a:latin typeface="Times New Roman"/>
                <a:cs typeface="Times New Roman"/>
              </a:rPr>
              <a:t>V</a:t>
            </a:r>
            <a:r>
              <a:rPr lang="az-Latn-AZ" sz="2400" dirty="0" smtClean="0">
                <a:latin typeface="Times New Roman"/>
                <a:cs typeface="Times New Roman"/>
              </a:rPr>
              <a:t>III və IX faktora qarşı anticisimlər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    (alloanticisimlər-İg G) yaranır.</a:t>
            </a:r>
          </a:p>
          <a:p>
            <a:pPr marL="0" indent="0">
              <a:buClr>
                <a:schemeClr val="accent2"/>
              </a:buClr>
              <a:buNone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400" dirty="0" err="1" smtClean="0">
                <a:latin typeface="Times New Roman"/>
                <a:cs typeface="Times New Roman"/>
              </a:rPr>
              <a:t>İnhib</a:t>
            </a:r>
            <a:r>
              <a:rPr lang="az-Latn-AZ" sz="2400" dirty="0" smtClean="0">
                <a:latin typeface="Times New Roman"/>
                <a:cs typeface="Times New Roman"/>
              </a:rPr>
              <a:t>i</a:t>
            </a:r>
            <a:r>
              <a:rPr lang="en-GB" sz="2400" dirty="0" err="1" smtClean="0">
                <a:latin typeface="Times New Roman"/>
                <a:cs typeface="Times New Roman"/>
              </a:rPr>
              <a:t>torun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titri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Betezd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vahidi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ilə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ö</a:t>
            </a:r>
            <a:r>
              <a:rPr lang="en-GB" sz="2400" dirty="0" smtClean="0">
                <a:latin typeface="Times New Roman"/>
                <a:cs typeface="Times New Roman"/>
              </a:rPr>
              <a:t>l</a:t>
            </a:r>
            <a:r>
              <a:rPr lang="az-Latn-AZ" sz="2400" dirty="0" smtClean="0">
                <a:latin typeface="Times New Roman"/>
                <a:cs typeface="Times New Roman"/>
              </a:rPr>
              <a:t>çü</a:t>
            </a:r>
            <a:r>
              <a:rPr lang="en-GB" sz="2400" dirty="0" smtClean="0">
                <a:latin typeface="Times New Roman"/>
                <a:cs typeface="Times New Roman"/>
              </a:rPr>
              <a:t>l</a:t>
            </a:r>
            <a:r>
              <a:rPr lang="az-Latn-AZ" sz="2400" dirty="0" smtClean="0">
                <a:latin typeface="Times New Roman"/>
                <a:cs typeface="Times New Roman"/>
              </a:rPr>
              <a:t>ü</a:t>
            </a:r>
            <a:r>
              <a:rPr lang="en-GB" sz="2400" dirty="0" smtClean="0">
                <a:latin typeface="Times New Roman"/>
                <a:cs typeface="Times New Roman"/>
              </a:rPr>
              <a:t>r (BU).</a:t>
            </a:r>
            <a:endParaRPr lang="az-Cyrl-AZ" sz="2400" dirty="0" smtClean="0">
              <a:latin typeface="Times New Roman"/>
              <a:cs typeface="Times New Roman"/>
            </a:endParaRP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en-GB" sz="24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400" dirty="0" smtClean="0">
                <a:latin typeface="Times New Roman"/>
                <a:cs typeface="Times New Roman"/>
              </a:rPr>
              <a:t>1BU inhibitor </a:t>
            </a:r>
            <a:r>
              <a:rPr lang="en-GB" sz="2400" dirty="0" err="1" smtClean="0">
                <a:latin typeface="Times New Roman"/>
                <a:cs typeface="Times New Roman"/>
              </a:rPr>
              <a:t>qan</a:t>
            </a:r>
            <a:r>
              <a:rPr lang="en-GB" sz="2400" dirty="0" smtClean="0">
                <a:latin typeface="Times New Roman"/>
                <a:cs typeface="Times New Roman"/>
              </a:rPr>
              <a:t> d</a:t>
            </a:r>
            <a:r>
              <a:rPr lang="az-Latn-AZ" sz="2400" dirty="0" smtClean="0">
                <a:latin typeface="Times New Roman"/>
                <a:cs typeface="Times New Roman"/>
              </a:rPr>
              <a:t>ö</a:t>
            </a:r>
            <a:r>
              <a:rPr lang="en-GB" sz="2400" dirty="0" err="1" smtClean="0">
                <a:latin typeface="Times New Roman"/>
                <a:cs typeface="Times New Roman"/>
              </a:rPr>
              <a:t>vran</a:t>
            </a:r>
            <a:r>
              <a:rPr lang="az-Latn-AZ" sz="2400" dirty="0" smtClean="0">
                <a:latin typeface="Times New Roman"/>
                <a:cs typeface="Times New Roman"/>
              </a:rPr>
              <a:t>ına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daxil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edilmiş</a:t>
            </a:r>
            <a:r>
              <a:rPr lang="en-GB" sz="2400" dirty="0" smtClean="0">
                <a:latin typeface="Times New Roman"/>
                <a:cs typeface="Times New Roman"/>
              </a:rPr>
              <a:t> VIII </a:t>
            </a:r>
            <a:r>
              <a:rPr lang="en-GB" sz="2400" dirty="0" err="1" smtClean="0">
                <a:latin typeface="Times New Roman"/>
                <a:cs typeface="Times New Roman"/>
              </a:rPr>
              <a:t>və</a:t>
            </a:r>
            <a:r>
              <a:rPr lang="en-GB" sz="2400" dirty="0" smtClean="0">
                <a:latin typeface="Times New Roman"/>
                <a:cs typeface="Times New Roman"/>
              </a:rPr>
              <a:t> IX </a:t>
            </a:r>
            <a:r>
              <a:rPr lang="en-GB" sz="2400" dirty="0" err="1" smtClean="0">
                <a:latin typeface="Times New Roman"/>
                <a:cs typeface="Times New Roman"/>
              </a:rPr>
              <a:t>faktoru</a:t>
            </a:r>
            <a:r>
              <a:rPr lang="en-GB" sz="2400" dirty="0" smtClean="0">
                <a:latin typeface="Times New Roman"/>
                <a:cs typeface="Times New Roman"/>
              </a:rPr>
              <a:t> 37 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GB" sz="2400" dirty="0" smtClean="0">
                <a:latin typeface="Times New Roman"/>
                <a:cs typeface="Times New Roman"/>
              </a:rPr>
              <a:t>C-</a:t>
            </a:r>
            <a:r>
              <a:rPr lang="en-GB" sz="2400" dirty="0" err="1" smtClean="0">
                <a:latin typeface="Times New Roman"/>
                <a:cs typeface="Times New Roman"/>
              </a:rPr>
              <a:t>də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2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saatdan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sonra</a:t>
            </a:r>
            <a:r>
              <a:rPr lang="en-GB" sz="2400" dirty="0" smtClean="0">
                <a:latin typeface="Times New Roman"/>
                <a:cs typeface="Times New Roman"/>
              </a:rPr>
              <a:t> 50% </a:t>
            </a:r>
            <a:r>
              <a:rPr lang="en-GB" sz="2400" dirty="0" err="1" smtClean="0">
                <a:latin typeface="Times New Roman"/>
                <a:cs typeface="Times New Roman"/>
              </a:rPr>
              <a:t>aktivliyin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zəiflədir</a:t>
            </a:r>
            <a:r>
              <a:rPr lang="az-Cyrl-AZ" sz="2400" dirty="0" smtClean="0">
                <a:latin typeface="Times New Roman"/>
                <a:cs typeface="Times New Roman"/>
              </a:rPr>
              <a:t>.</a:t>
            </a:r>
            <a:r>
              <a:rPr lang="az-Latn-AZ" sz="24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en-US" sz="24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az-Cyrl-AZ" sz="2400" dirty="0" err="1">
                <a:latin typeface="Times New Roman"/>
                <a:cs typeface="Times New Roman"/>
              </a:rPr>
              <a:t>İ</a:t>
            </a:r>
            <a:r>
              <a:rPr lang="en-GB" sz="2400" dirty="0" err="1" smtClean="0">
                <a:latin typeface="Times New Roman"/>
                <a:cs typeface="Times New Roman"/>
              </a:rPr>
              <a:t>nhib</a:t>
            </a:r>
            <a:r>
              <a:rPr lang="az-Latn-AZ" sz="2400" dirty="0" smtClean="0">
                <a:latin typeface="Times New Roman"/>
                <a:cs typeface="Times New Roman"/>
              </a:rPr>
              <a:t>i</a:t>
            </a:r>
            <a:r>
              <a:rPr lang="en-GB" sz="2400" dirty="0" smtClean="0">
                <a:latin typeface="Times New Roman"/>
                <a:cs typeface="Times New Roman"/>
              </a:rPr>
              <a:t>tor 5</a:t>
            </a:r>
            <a:r>
              <a:rPr lang="az-Cyrl-AZ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BU-dan </a:t>
            </a:r>
            <a:r>
              <a:rPr lang="en-GB" sz="2400" dirty="0" err="1" smtClean="0">
                <a:latin typeface="Times New Roman"/>
                <a:cs typeface="Times New Roman"/>
              </a:rPr>
              <a:t>azd</a:t>
            </a:r>
            <a:r>
              <a:rPr lang="az-Latn-AZ" sz="2400" dirty="0" smtClean="0">
                <a:latin typeface="Times New Roman"/>
                <a:cs typeface="Times New Roman"/>
              </a:rPr>
              <a:t>ırsa,</a:t>
            </a:r>
            <a:r>
              <a:rPr lang="en-GB" sz="2400" dirty="0" smtClean="0">
                <a:latin typeface="Times New Roman"/>
                <a:cs typeface="Times New Roman"/>
              </a:rPr>
              <a:t>  </a:t>
            </a:r>
            <a:r>
              <a:rPr lang="en-GB" sz="2400" b="1" dirty="0" err="1" smtClean="0">
                <a:latin typeface="Times New Roman"/>
                <a:cs typeface="Times New Roman"/>
              </a:rPr>
              <a:t>aşa</a:t>
            </a:r>
            <a:r>
              <a:rPr lang="az-Latn-AZ" sz="2400" b="1" dirty="0" smtClean="0">
                <a:latin typeface="Times New Roman"/>
                <a:cs typeface="Times New Roman"/>
              </a:rPr>
              <a:t>ğı </a:t>
            </a:r>
            <a:r>
              <a:rPr lang="en-GB" sz="2400" b="1" dirty="0" err="1" smtClean="0">
                <a:latin typeface="Times New Roman"/>
                <a:cs typeface="Times New Roman"/>
              </a:rPr>
              <a:t>səviyyə</a:t>
            </a:r>
            <a:r>
              <a:rPr lang="az-Latn-AZ" sz="2400" b="1" dirty="0" smtClean="0">
                <a:latin typeface="Times New Roman"/>
                <a:cs typeface="Times New Roman"/>
              </a:rPr>
              <a:t>li, </a:t>
            </a:r>
            <a:r>
              <a:rPr lang="en-GB" sz="2400" dirty="0" smtClean="0">
                <a:latin typeface="Times New Roman"/>
                <a:cs typeface="Times New Roman"/>
              </a:rPr>
              <a:t> 5-30 BU</a:t>
            </a:r>
            <a:r>
              <a:rPr lang="az-Latn-AZ" sz="2400" dirty="0" smtClean="0">
                <a:latin typeface="Times New Roman"/>
                <a:cs typeface="Times New Roman"/>
              </a:rPr>
              <a:t>-</a:t>
            </a:r>
            <a:r>
              <a:rPr lang="en-GB" sz="2400" dirty="0" err="1" smtClean="0">
                <a:latin typeface="Times New Roman"/>
                <a:cs typeface="Times New Roman"/>
              </a:rPr>
              <a:t>aras</a:t>
            </a:r>
            <a:r>
              <a:rPr lang="az-Latn-AZ" sz="2400" dirty="0" smtClean="0">
                <a:latin typeface="Times New Roman"/>
                <a:cs typeface="Times New Roman"/>
              </a:rPr>
              <a:t>ında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orta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en-GB" sz="2400" b="1" dirty="0" err="1" smtClean="0">
                <a:latin typeface="Times New Roman"/>
                <a:cs typeface="Times New Roman"/>
              </a:rPr>
              <a:t>səviyyə</a:t>
            </a:r>
            <a:r>
              <a:rPr lang="az-Latn-AZ" sz="2400" b="1" dirty="0" smtClean="0">
                <a:latin typeface="Times New Roman"/>
                <a:cs typeface="Times New Roman"/>
              </a:rPr>
              <a:t>li, </a:t>
            </a:r>
            <a:r>
              <a:rPr lang="en-GB" sz="2400" dirty="0" smtClean="0">
                <a:latin typeface="Times New Roman"/>
                <a:cs typeface="Times New Roman"/>
              </a:rPr>
              <a:t>30 BU</a:t>
            </a:r>
            <a:r>
              <a:rPr lang="az-Latn-AZ" sz="2400" dirty="0" smtClean="0">
                <a:latin typeface="Times New Roman"/>
                <a:cs typeface="Times New Roman"/>
              </a:rPr>
              <a:t>-</a:t>
            </a:r>
            <a:r>
              <a:rPr lang="en-GB" sz="2400" dirty="0" err="1" smtClean="0">
                <a:latin typeface="Times New Roman"/>
                <a:cs typeface="Times New Roman"/>
              </a:rPr>
              <a:t>dən</a:t>
            </a:r>
            <a:r>
              <a:rPr lang="en-GB" sz="2400" dirty="0" smtClean="0">
                <a:latin typeface="Times New Roman"/>
                <a:cs typeface="Times New Roman"/>
              </a:rPr>
              <a:t> cox</a:t>
            </a:r>
            <a:r>
              <a:rPr lang="az-Latn-AZ" sz="2400" dirty="0" smtClean="0">
                <a:latin typeface="Times New Roman"/>
                <a:cs typeface="Times New Roman"/>
              </a:rPr>
              <a:t>, </a:t>
            </a:r>
            <a:r>
              <a:rPr lang="en-GB" sz="2400" b="1" dirty="0" smtClean="0">
                <a:latin typeface="Times New Roman"/>
                <a:cs typeface="Times New Roman"/>
              </a:rPr>
              <a:t>y</a:t>
            </a:r>
            <a:r>
              <a:rPr lang="az-Latn-AZ" sz="2400" b="1" dirty="0" smtClean="0">
                <a:latin typeface="Times New Roman"/>
                <a:cs typeface="Times New Roman"/>
              </a:rPr>
              <a:t>ü</a:t>
            </a:r>
            <a:r>
              <a:rPr lang="en-GB" sz="2400" b="1" dirty="0" err="1" smtClean="0">
                <a:latin typeface="Times New Roman"/>
                <a:cs typeface="Times New Roman"/>
              </a:rPr>
              <a:t>ks</a:t>
            </a:r>
            <a:r>
              <a:rPr lang="az-Latn-AZ" sz="2400" b="1" dirty="0" smtClean="0">
                <a:latin typeface="Times New Roman"/>
                <a:cs typeface="Times New Roman"/>
              </a:rPr>
              <a:t>ək  səviyyəli  </a:t>
            </a:r>
            <a:r>
              <a:rPr lang="az-Latn-AZ" sz="2400" dirty="0" smtClean="0">
                <a:latin typeface="Times New Roman"/>
                <a:cs typeface="Times New Roman"/>
              </a:rPr>
              <a:t>cavab   reaksiyası adlanır.                                              </a:t>
            </a:r>
          </a:p>
          <a:p>
            <a:pPr>
              <a:buFont typeface="Wingdings" charset="2"/>
              <a:buChar char="u"/>
            </a:pPr>
            <a:endParaRPr lang="ru-RU" sz="2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934" b="11934"/>
          <a:stretch>
            <a:fillRect/>
          </a:stretch>
        </p:blipFill>
        <p:spPr>
          <a:xfrm>
            <a:off x="683568" y="775295"/>
            <a:ext cx="8229600" cy="5534025"/>
          </a:xfrm>
        </p:spPr>
      </p:pic>
    </p:spTree>
    <p:extLst>
      <p:ext uri="{BB962C8B-B14F-4D97-AF65-F5344CB8AC3E}">
        <p14:creationId xmlns:p14="http://schemas.microsoft.com/office/powerpoint/2010/main" val="7067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8185" y="27836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52757"/>
              </p:ext>
            </p:extLst>
          </p:nvPr>
        </p:nvGraphicFramePr>
        <p:xfrm>
          <a:off x="971600" y="1340768"/>
          <a:ext cx="612068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3" imgW="1168400" imgH="863600" progId="Word.Document.12">
                  <p:embed/>
                </p:oleObj>
              </mc:Choice>
              <mc:Fallback>
                <p:oleObj name="Document" r:id="rId3" imgW="1168400" imgH="86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340768"/>
                        <a:ext cx="6120680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358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00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dirty="0" smtClean="0"/>
              <a:t> </a:t>
            </a:r>
            <a:r>
              <a:rPr lang="az-Latn-AZ" b="1" dirty="0" smtClean="0">
                <a:latin typeface="Times New Roman"/>
                <a:cs typeface="Times New Roman"/>
              </a:rPr>
              <a:t>Diaqnostika</a:t>
            </a:r>
            <a:endParaRPr lang="az-Latn-AZ" dirty="0" smtClean="0">
              <a:latin typeface="Times New Roman"/>
              <a:cs typeface="Times New Roman"/>
            </a:endParaRP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Diaqnozun təyin edilməsi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az-Latn-AZ" sz="2800" dirty="0" smtClean="0">
                <a:latin typeface="Times New Roman"/>
                <a:cs typeface="Times New Roman"/>
              </a:rPr>
              <a:t>    </a:t>
            </a:r>
            <a:r>
              <a:rPr lang="az-Latn-AZ" sz="2800" b="1" dirty="0" smtClean="0">
                <a:latin typeface="Times New Roman"/>
                <a:cs typeface="Times New Roman"/>
              </a:rPr>
              <a:t> ailəvi anamez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	</a:t>
            </a:r>
            <a:r>
              <a:rPr lang="az-Latn-AZ" sz="2800" b="1" dirty="0" smtClean="0">
                <a:latin typeface="Times New Roman"/>
                <a:cs typeface="Times New Roman"/>
              </a:rPr>
              <a:t>           kliniki əlamətlər 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	</a:t>
            </a:r>
            <a:r>
              <a:rPr lang="az-Latn-AZ" sz="2800" b="1" dirty="0" smtClean="0">
                <a:latin typeface="Times New Roman"/>
                <a:cs typeface="Times New Roman"/>
              </a:rPr>
              <a:t>                laborator müayinələrin </a:t>
            </a:r>
            <a:r>
              <a:rPr lang="en-US" sz="2800" b="1" dirty="0" smtClean="0">
                <a:latin typeface="Times New Roman"/>
                <a:cs typeface="Times New Roman"/>
              </a:rPr>
              <a:t>			     </a:t>
            </a:r>
            <a:r>
              <a:rPr lang="az-Latn-AZ" sz="2800" b="1" dirty="0" smtClean="0">
                <a:latin typeface="Times New Roman"/>
                <a:cs typeface="Times New Roman"/>
              </a:rPr>
              <a:t>                   nəticələrinə əsaslanır.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Əlavə müayinələr- </a:t>
            </a:r>
            <a:r>
              <a:rPr lang="az-Latn-AZ" sz="2800" dirty="0" smtClean="0">
                <a:latin typeface="Times New Roman"/>
                <a:cs typeface="Times New Roman"/>
              </a:rPr>
              <a:t>MRT, KT, sonoqrafiya,    infraqırmızı tomoqrafiya, artrossintiqrafiya, USM, R-müayinə və 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/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X xromosomunda yerləşən XIII və IX faktorların sintezinə cavabdeh olan genləri öyrənmək vasitəsi ilə doğulacaq uşağın sağlamlığı haqda fikir yurutmək olar. (DNT və ya genomun müayinəsi)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Daşıyıcılığı müəyyən etmək üçün RFLP reaksiyasından istifadə olunur.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Prenatal diaqnostika zamanı hamiləliyin </a:t>
            </a:r>
            <a:r>
              <a:rPr lang="ru-RU" sz="2400" dirty="0" smtClean="0">
                <a:latin typeface="Times New Roman"/>
                <a:cs typeface="Times New Roman"/>
              </a:rPr>
              <a:t>10-11</a:t>
            </a:r>
            <a:r>
              <a:rPr lang="az-Latn-AZ" sz="2400" dirty="0" smtClean="0">
                <a:latin typeface="Times New Roman"/>
                <a:cs typeface="Times New Roman"/>
              </a:rPr>
              <a:t>-ci həftəsində xorion telləri biopsiya olunur və DNT muayinəsi aparılır. Sonrakı dövrlərdə amniotik maye  analiz oluna bilər.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Əgər 18-20 həftəlik hamiləliyə qədər DNT müayinəsi mümkün olmamışsa, onda   aspirasiya vasitəsi ilə dölün qanı götürülür və yoxlanılır.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07504" y="908050"/>
            <a:ext cx="8579296" cy="4886325"/>
          </a:xfrm>
        </p:spPr>
        <p:txBody>
          <a:bodyPr/>
          <a:lstStyle/>
          <a:p>
            <a:pPr marL="0" indent="0" algn="ctr"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Hemofiliya “Çar” xəstəliyi də adlanır.</a:t>
            </a:r>
          </a:p>
          <a:p>
            <a:pPr marL="0" indent="0"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  Hemofiliya deninin daşıyıcısı İngiltərə kraliçası, 9   övlad anası olan Viktoriyanın oglu Leopold  hemofiliya xəstəsi olub.</a:t>
            </a:r>
            <a:r>
              <a:rPr lang="az-Latn-AZ" sz="2800" dirty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Qızlarından biri İspaniya krallıgına, digəri isə Rusiya çarlığına ərə gedib. Nəticədə kral və çar ailəsində doğulan oğlanlarda hemofiliya  xəstəliyi aşkar olunub.</a:t>
            </a:r>
          </a:p>
          <a:p>
            <a:pPr marL="0" indent="0"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  Bunların içərisində </a:t>
            </a:r>
            <a:r>
              <a:rPr lang="az-Latn-AZ" sz="2800" dirty="0">
                <a:latin typeface="Times New Roman"/>
                <a:cs typeface="Times New Roman"/>
              </a:rPr>
              <a:t>Ç</a:t>
            </a:r>
            <a:r>
              <a:rPr lang="az-Latn-AZ" sz="2800" dirty="0" smtClean="0">
                <a:latin typeface="Times New Roman"/>
                <a:cs typeface="Times New Roman"/>
              </a:rPr>
              <a:t>ar II Nikolayın oğlu Aleksey də var idi.</a:t>
            </a:r>
            <a:endParaRPr lang="ru-RU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b="1" dirty="0" smtClean="0">
                <a:latin typeface="Times New Roman"/>
                <a:cs typeface="Times New Roman"/>
              </a:rPr>
              <a:t>Xarakter laborator testlər</a:t>
            </a:r>
            <a:r>
              <a:rPr lang="az-Latn-AZ" b="1" dirty="0" smtClean="0">
                <a:latin typeface="Times New Roman"/>
                <a:cs typeface="Times New Roman"/>
              </a:rPr>
              <a:t>:</a:t>
            </a:r>
          </a:p>
          <a:p>
            <a:pPr algn="ctr" eaLnBrk="1" hangingPunct="1">
              <a:buFont typeface="Wingdings" pitchFamily="2" charset="2"/>
              <a:buNone/>
            </a:pPr>
            <a:endParaRPr lang="az-Latn-AZ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Qan (venoz ) laxtalanma zamanı  (Li-Uayt metoduna görə)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Qismən aktivlənmiş tromboplastin zamanı (QATZ)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>
                <a:latin typeface="Times New Roman"/>
                <a:cs typeface="Times New Roman"/>
              </a:rPr>
              <a:t>Q</a:t>
            </a:r>
            <a:r>
              <a:rPr lang="az-Latn-AZ" sz="2800" dirty="0" smtClean="0">
                <a:latin typeface="Times New Roman"/>
                <a:cs typeface="Times New Roman"/>
              </a:rPr>
              <a:t>anda VIII və IX faktorun aktivliyinin təyini həlledici göstəricidir.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z-Latn-AZ" sz="2400" b="1" smtClean="0"/>
              <a:t>Hemofiliya xəstəliyində koaquloqramma göstəriciləri</a:t>
            </a:r>
          </a:p>
        </p:txBody>
      </p:sp>
      <p:graphicFrame>
        <p:nvGraphicFramePr>
          <p:cNvPr id="40088" name="Group 1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60598639"/>
              </p:ext>
            </p:extLst>
          </p:nvPr>
        </p:nvGraphicFramePr>
        <p:xfrm>
          <a:off x="457200" y="1700213"/>
          <a:ext cx="8229600" cy="4657130"/>
        </p:xfrm>
        <a:graphic>
          <a:graphicData uri="http://schemas.openxmlformats.org/drawingml/2006/table">
            <a:tbl>
              <a:tblPr/>
              <a:tblGrid>
                <a:gridCol w="3359150"/>
                <a:gridCol w="2014538"/>
                <a:gridCol w="2855912"/>
              </a:tblGrid>
              <a:tr h="5010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         Testlər</a:t>
                      </a:r>
                      <a:endParaRPr kumimoji="0" lang="az-Latn-A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Normal göstəricilər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Hemofiliya A/B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9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Qan laxtalanma müddəti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       (Li-Uayt)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7-13 dəq.</a:t>
                      </a:r>
                      <a:endParaRPr kumimoji="0" lang="az-Latn-A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Uzanır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99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Qanaxma müddəti -Dyüki metodu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Ayva metodu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2-4 dəq.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5-12 dəq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Norma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2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Tromb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o</a:t>
                      </a: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sitlər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150-300 x</a:t>
                      </a: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az-Latn-AZ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/l  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Norma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39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QATZ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28-38 san.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Uzanır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39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Protrombin indeksi</a:t>
                      </a:r>
                      <a:endParaRPr kumimoji="0" lang="az-Latn-A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85-105%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Norma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6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VIII faktor %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50-200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Hemofiliya A azalır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Hemofiliya B norma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7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IX faktor 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50-200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Hemofiliya B- azalır</a:t>
                      </a:r>
                      <a:endParaRPr kumimoji="0" lang="az-Latn-A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charset="-94"/>
                          <a:cs typeface="Times New Roman" pitchFamily="18" charset="0"/>
                        </a:rPr>
                        <a:t>Hemofiliya A- norma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395288" y="836612"/>
            <a:ext cx="8229600" cy="602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                         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M</a:t>
            </a:r>
            <a:r>
              <a:rPr lang="az-Latn-AZ" sz="2800" b="1" dirty="0" smtClean="0">
                <a:latin typeface="Times New Roman"/>
                <a:cs typeface="Times New Roman"/>
              </a:rPr>
              <a:t>üalicə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Hemofiliya A və B xəstəliyində müalicə üsulları aşağıdakı növlərə ayrılır: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</a:t>
            </a:r>
            <a:r>
              <a:rPr lang="az-Latn-AZ" sz="2800" b="1" dirty="0" smtClean="0">
                <a:latin typeface="Times New Roman"/>
                <a:cs typeface="Times New Roman"/>
              </a:rPr>
              <a:t>1. Evdə aparılan müalicə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  2. Ambulator-poliklinika müalicəsi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  3. Stasionar müalicə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Hal-hazırda  müalicənin 2 terapevtik rejimi  mövcuddur.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  1. Qanaxma zamanı, yəni tələbata görə müalicə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  2. Profilaktik müalicə</a:t>
            </a:r>
            <a:endParaRPr lang="ru-RU" sz="2800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548680"/>
            <a:ext cx="8229600" cy="597666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b="1" dirty="0" smtClean="0"/>
              <a:t> </a:t>
            </a:r>
            <a:endParaRPr lang="az-Latn-AZ" dirty="0" smtClean="0"/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Hemofiliya xəstəliyində müalicə tərkibində </a:t>
            </a:r>
            <a:r>
              <a:rPr lang="az-Latn-AZ" sz="2800" b="1" dirty="0" smtClean="0">
                <a:latin typeface="Times New Roman"/>
                <a:cs typeface="Times New Roman"/>
              </a:rPr>
              <a:t>VIII, IX faktor</a:t>
            </a:r>
            <a:r>
              <a:rPr lang="az-Latn-AZ" sz="2800" dirty="0" smtClean="0">
                <a:latin typeface="Times New Roman"/>
                <a:cs typeface="Times New Roman"/>
              </a:rPr>
              <a:t> olan hemopreparatlarla əvəzedici terapiyaya əsaslanır.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          </a:t>
            </a:r>
            <a:r>
              <a:rPr lang="az-Latn-AZ" sz="2800" b="1" dirty="0" smtClean="0">
                <a:latin typeface="Times New Roman"/>
                <a:cs typeface="Times New Roman"/>
              </a:rPr>
              <a:t>İstifadə olunan preparatlar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Kriopresipitat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Antihemofil plazma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VIII və ya IX faktorların konsentratı</a:t>
            </a:r>
            <a:r>
              <a:rPr lang="az-Latn-AZ" sz="2800" dirty="0" smtClean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algn="just" eaLnBrk="1" hangingPunct="1">
              <a:buClr>
                <a:schemeClr val="accent2"/>
              </a:buClr>
              <a:buNone/>
            </a:pPr>
            <a:r>
              <a:rPr lang="az-Latn-AZ" sz="2800" b="1" dirty="0" smtClean="0"/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Antihemofil plazma-</a:t>
            </a:r>
            <a:r>
              <a:rPr lang="az-Latn-AZ" sz="2800" dirty="0" smtClean="0">
                <a:latin typeface="Times New Roman"/>
                <a:cs typeface="Times New Roman"/>
              </a:rPr>
              <a:t> birdəfəlik 10-15ml/kq, sutkalıq 30-50 ml/kq olmaqla 2-3 dəfəyə venaya şırnaq üsulu ilə transfuziya olunur</a:t>
            </a:r>
            <a:endParaRPr lang="az-Latn-AZ" sz="2800" b="1" dirty="0" smtClean="0">
              <a:latin typeface="Times New Roman"/>
              <a:cs typeface="Times New Roman"/>
            </a:endParaRPr>
          </a:p>
          <a:p>
            <a:pPr marL="0" indent="0" algn="ctr" eaLnBrk="1" hangingPunct="1"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Catışmayan cəhəti:</a:t>
            </a: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Plazmada VIII faktorun konsentratı 10%-dən cox artırmır.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Qan dövranını yükləyərək ağ ciyərin   ödeminə səbəb ola bilər.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Güclü qanaxmalarda, cərrahi əməliyyatlar zamanı   az effektlidir.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Virus yoluxdurmaq ehtimalı yüksəkdir</a:t>
            </a:r>
            <a:r>
              <a:rPr lang="az-Latn-AZ" sz="2800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48406"/>
            <a:ext cx="8518525" cy="5976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Kriopresipitat </a:t>
            </a:r>
            <a:r>
              <a:rPr lang="az-Latn-AZ" sz="2800" dirty="0" smtClean="0">
                <a:latin typeface="Times New Roman"/>
                <a:cs typeface="Times New Roman"/>
              </a:rPr>
              <a:t>antihemofil plazmaya nisbətən daha effektlidir.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Preparat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dondurulmuş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və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quru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şəkildə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istehsal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olunur</a:t>
            </a:r>
            <a:r>
              <a:rPr lang="en-GB" sz="2800" dirty="0" smtClean="0">
                <a:latin typeface="Times New Roman"/>
                <a:cs typeface="Times New Roman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Tərkibində</a:t>
            </a:r>
            <a:r>
              <a:rPr lang="en-GB" sz="2800" dirty="0" smtClean="0">
                <a:latin typeface="Times New Roman"/>
                <a:cs typeface="Times New Roman"/>
              </a:rPr>
              <a:t> VIII, XIII </a:t>
            </a:r>
            <a:r>
              <a:rPr lang="en-GB" sz="2800" dirty="0" err="1" smtClean="0">
                <a:latin typeface="Times New Roman"/>
                <a:cs typeface="Times New Roman"/>
              </a:rPr>
              <a:t>və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Villebrand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faktoru</a:t>
            </a:r>
            <a:r>
              <a:rPr lang="en-GB" sz="2800" dirty="0" smtClean="0">
                <a:latin typeface="Times New Roman"/>
                <a:cs typeface="Times New Roman"/>
              </a:rPr>
              <a:t>, fibrinogen, </a:t>
            </a:r>
            <a:r>
              <a:rPr lang="en-GB" sz="2800" dirty="0" err="1" smtClean="0">
                <a:latin typeface="Times New Roman"/>
                <a:cs typeface="Times New Roman"/>
              </a:rPr>
              <a:t>fibrinoektin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 err="1" smtClean="0">
                <a:latin typeface="Times New Roman"/>
                <a:cs typeface="Times New Roman"/>
              </a:rPr>
              <a:t>immunoqlobulin</a:t>
            </a:r>
            <a:r>
              <a:rPr lang="en-GB" sz="2800" dirty="0" smtClean="0">
                <a:latin typeface="Times New Roman"/>
                <a:cs typeface="Times New Roman"/>
              </a:rPr>
              <a:t> A </a:t>
            </a:r>
            <a:r>
              <a:rPr lang="en-GB" sz="2800" dirty="0" err="1" smtClean="0">
                <a:latin typeface="Times New Roman"/>
                <a:cs typeface="Times New Roman"/>
              </a:rPr>
              <a:t>və</a:t>
            </a:r>
            <a:r>
              <a:rPr lang="en-GB" sz="2800" dirty="0" smtClean="0">
                <a:latin typeface="Times New Roman"/>
                <a:cs typeface="Times New Roman"/>
              </a:rPr>
              <a:t> G </a:t>
            </a:r>
            <a:r>
              <a:rPr lang="en-GB" sz="2800" dirty="0" err="1" smtClean="0">
                <a:latin typeface="Times New Roman"/>
                <a:cs typeface="Times New Roman"/>
              </a:rPr>
              <a:t>vard</a:t>
            </a:r>
            <a:r>
              <a:rPr lang="az-Latn-AZ" sz="2800" dirty="0" smtClean="0">
                <a:latin typeface="Times New Roman"/>
                <a:cs typeface="Times New Roman"/>
              </a:rPr>
              <a:t>ır</a:t>
            </a:r>
            <a:r>
              <a:rPr lang="en-GB" sz="2800" dirty="0" smtClean="0">
                <a:latin typeface="Times New Roman"/>
                <a:cs typeface="Times New Roman"/>
              </a:rPr>
              <a:t>.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smtClean="0">
                <a:latin typeface="Times New Roman"/>
                <a:cs typeface="Times New Roman"/>
              </a:rPr>
              <a:t>Albumin </a:t>
            </a:r>
            <a:r>
              <a:rPr lang="en-GB" sz="2800" dirty="0" err="1" smtClean="0">
                <a:latin typeface="Times New Roman"/>
                <a:cs typeface="Times New Roman"/>
              </a:rPr>
              <a:t>az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oldu</a:t>
            </a:r>
            <a:r>
              <a:rPr lang="az-Latn-AZ" sz="2800" dirty="0" smtClean="0">
                <a:latin typeface="Times New Roman"/>
                <a:cs typeface="Times New Roman"/>
              </a:rPr>
              <a:t>ğu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smtClean="0">
                <a:latin typeface="Times New Roman"/>
                <a:cs typeface="Times New Roman"/>
              </a:rPr>
              <a:t>c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smtClean="0">
                <a:latin typeface="Times New Roman"/>
                <a:cs typeface="Times New Roman"/>
              </a:rPr>
              <a:t>n y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ksək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dozada</a:t>
            </a:r>
            <a:r>
              <a:rPr lang="en-GB" sz="2800" dirty="0" smtClean="0">
                <a:latin typeface="Times New Roman"/>
                <a:cs typeface="Times New Roman"/>
              </a:rPr>
              <a:t> vena </a:t>
            </a:r>
            <a:r>
              <a:rPr lang="en-GB" sz="2800" dirty="0" err="1" smtClean="0">
                <a:latin typeface="Times New Roman"/>
                <a:cs typeface="Times New Roman"/>
              </a:rPr>
              <a:t>daxilinə</a:t>
            </a:r>
            <a:r>
              <a:rPr lang="en-GB" sz="2800" dirty="0" smtClean="0">
                <a:latin typeface="Times New Roman"/>
                <a:cs typeface="Times New Roman"/>
              </a:rPr>
              <a:t> k</a:t>
            </a:r>
            <a:r>
              <a:rPr lang="az-Latn-AZ" sz="2800" dirty="0" smtClean="0">
                <a:latin typeface="Times New Roman"/>
                <a:cs typeface="Times New Roman"/>
              </a:rPr>
              <a:t>ö</a:t>
            </a:r>
            <a:r>
              <a:rPr lang="en-GB" sz="2800" dirty="0" smtClean="0">
                <a:latin typeface="Times New Roman"/>
                <a:cs typeface="Times New Roman"/>
              </a:rPr>
              <a:t>c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rmək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olar</a:t>
            </a:r>
            <a:r>
              <a:rPr lang="en-GB" sz="2800" dirty="0" smtClean="0">
                <a:latin typeface="Times New Roman"/>
                <a:cs typeface="Times New Roman"/>
              </a:rPr>
              <a:t>. </a:t>
            </a:r>
            <a:endParaRPr lang="en-GB" sz="28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b="1" dirty="0" smtClean="0">
                <a:latin typeface="Times New Roman"/>
                <a:cs typeface="Times New Roman"/>
              </a:rPr>
              <a:t>Cat</a:t>
            </a:r>
            <a:r>
              <a:rPr lang="az-Latn-AZ" sz="2800" b="1" dirty="0" smtClean="0">
                <a:latin typeface="Times New Roman"/>
                <a:cs typeface="Times New Roman"/>
              </a:rPr>
              <a:t>ışmayan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cəhəti</a:t>
            </a:r>
            <a:r>
              <a:rPr lang="en-GB" sz="2800" dirty="0" smtClean="0">
                <a:latin typeface="Times New Roman"/>
                <a:cs typeface="Times New Roman"/>
              </a:rPr>
              <a:t> - </a:t>
            </a:r>
            <a:r>
              <a:rPr lang="en-GB" sz="2800" dirty="0" err="1" smtClean="0">
                <a:latin typeface="Times New Roman"/>
                <a:cs typeface="Times New Roman"/>
              </a:rPr>
              <a:t>hər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dozada</a:t>
            </a:r>
            <a:r>
              <a:rPr lang="en-GB" sz="2800" dirty="0" smtClean="0">
                <a:latin typeface="Times New Roman"/>
                <a:cs typeface="Times New Roman"/>
              </a:rPr>
              <a:t> VIII </a:t>
            </a:r>
            <a:r>
              <a:rPr lang="en-GB" sz="2800" dirty="0" err="1" smtClean="0">
                <a:latin typeface="Times New Roman"/>
                <a:cs typeface="Times New Roman"/>
              </a:rPr>
              <a:t>faktorun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aktivliyi</a:t>
            </a:r>
            <a:r>
              <a:rPr lang="en-GB" sz="2800" dirty="0" smtClean="0">
                <a:latin typeface="Times New Roman"/>
                <a:cs typeface="Times New Roman"/>
              </a:rPr>
              <a:t> 40-60% </a:t>
            </a:r>
            <a:r>
              <a:rPr lang="en-GB" sz="2800" dirty="0" err="1" smtClean="0">
                <a:latin typeface="Times New Roman"/>
                <a:cs typeface="Times New Roman"/>
              </a:rPr>
              <a:t>aras</a:t>
            </a:r>
            <a:r>
              <a:rPr lang="az-Latn-AZ" sz="2800" dirty="0" smtClean="0">
                <a:latin typeface="Times New Roman"/>
                <a:cs typeface="Times New Roman"/>
              </a:rPr>
              <a:t>ında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tərəddud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edir</a:t>
            </a:r>
            <a:r>
              <a:rPr lang="en-GB" sz="2800" dirty="0" smtClean="0">
                <a:latin typeface="Times New Roman"/>
                <a:cs typeface="Times New Roman"/>
              </a:rPr>
              <a:t> ( </a:t>
            </a:r>
            <a:r>
              <a:rPr lang="en-GB" sz="2800" dirty="0" err="1" smtClean="0">
                <a:latin typeface="Times New Roman"/>
                <a:cs typeface="Times New Roman"/>
              </a:rPr>
              <a:t>norma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5</a:t>
            </a:r>
            <a:r>
              <a:rPr lang="en-GB" sz="2800" dirty="0" smtClean="0">
                <a:latin typeface="Times New Roman"/>
                <a:cs typeface="Times New Roman"/>
              </a:rPr>
              <a:t>0-2</a:t>
            </a:r>
            <a:r>
              <a:rPr lang="az-Latn-AZ" sz="2800" dirty="0" smtClean="0">
                <a:latin typeface="Times New Roman"/>
                <a:cs typeface="Times New Roman"/>
              </a:rPr>
              <a:t>0</a:t>
            </a:r>
            <a:r>
              <a:rPr lang="en-GB" sz="2800" dirty="0" smtClean="0">
                <a:latin typeface="Times New Roman"/>
                <a:cs typeface="Times New Roman"/>
              </a:rPr>
              <a:t>0%).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Tərkibində</a:t>
            </a:r>
            <a:r>
              <a:rPr lang="en-GB" sz="2800" dirty="0" smtClean="0">
                <a:latin typeface="Times New Roman"/>
                <a:cs typeface="Times New Roman"/>
              </a:rPr>
              <a:t> IX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olmad</a:t>
            </a:r>
            <a:r>
              <a:rPr lang="az-Latn-AZ" sz="2800" dirty="0" smtClean="0">
                <a:latin typeface="Times New Roman"/>
                <a:cs typeface="Times New Roman"/>
              </a:rPr>
              <a:t>ığı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smtClean="0">
                <a:latin typeface="Times New Roman"/>
                <a:cs typeface="Times New Roman"/>
              </a:rPr>
              <a:t>c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smtClean="0">
                <a:latin typeface="Times New Roman"/>
                <a:cs typeface="Times New Roman"/>
              </a:rPr>
              <a:t>n </a:t>
            </a:r>
            <a:r>
              <a:rPr lang="en-GB" sz="2800" dirty="0" err="1" smtClean="0">
                <a:latin typeface="Times New Roman"/>
                <a:cs typeface="Times New Roman"/>
              </a:rPr>
              <a:t>Hemofiliya</a:t>
            </a:r>
            <a:r>
              <a:rPr lang="en-GB" sz="2800" dirty="0" smtClean="0">
                <a:latin typeface="Times New Roman"/>
                <a:cs typeface="Times New Roman"/>
              </a:rPr>
              <a:t> B </a:t>
            </a:r>
            <a:r>
              <a:rPr lang="en-GB" sz="2800" dirty="0" err="1" smtClean="0">
                <a:latin typeface="Times New Roman"/>
                <a:cs typeface="Times New Roman"/>
              </a:rPr>
              <a:t>xəstəliyində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istifadə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olunmur</a:t>
            </a:r>
            <a:r>
              <a:rPr lang="en-GB" sz="2800" dirty="0">
                <a:latin typeface="Times New Roman"/>
                <a:cs typeface="Times New Roman"/>
              </a:rPr>
              <a:t>.</a:t>
            </a:r>
            <a:endParaRPr lang="en-GB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Virus yoluxdurmaq ehtimalı yüksəkdir.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49274"/>
            <a:ext cx="8507412" cy="612008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Antihemofil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preparatlar</a:t>
            </a:r>
            <a:r>
              <a:rPr lang="en-GB" sz="2800" dirty="0" smtClean="0">
                <a:latin typeface="Times New Roman"/>
                <a:cs typeface="Times New Roman"/>
              </a:rPr>
              <a:t> vena </a:t>
            </a:r>
            <a:r>
              <a:rPr lang="en-GB" sz="2800" dirty="0" err="1" smtClean="0">
                <a:latin typeface="Times New Roman"/>
                <a:cs typeface="Times New Roman"/>
              </a:rPr>
              <a:t>daxilinə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damcı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deyil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 err="1" smtClean="0">
                <a:latin typeface="Times New Roman"/>
                <a:cs typeface="Times New Roman"/>
              </a:rPr>
              <a:t>şırnaq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sulu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ilə</a:t>
            </a:r>
            <a:r>
              <a:rPr lang="en-GB" sz="2800" dirty="0" smtClean="0">
                <a:latin typeface="Times New Roman"/>
                <a:cs typeface="Times New Roman"/>
              </a:rPr>
              <a:t> k</a:t>
            </a:r>
            <a:r>
              <a:rPr lang="az-Latn-AZ" sz="2800" dirty="0" smtClean="0">
                <a:latin typeface="Times New Roman"/>
                <a:cs typeface="Times New Roman"/>
              </a:rPr>
              <a:t>ö</a:t>
            </a:r>
            <a:r>
              <a:rPr lang="en-GB" sz="2800" dirty="0" smtClean="0">
                <a:latin typeface="Times New Roman"/>
                <a:cs typeface="Times New Roman"/>
              </a:rPr>
              <a:t>c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smtClean="0">
                <a:latin typeface="Times New Roman"/>
                <a:cs typeface="Times New Roman"/>
              </a:rPr>
              <a:t>r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lməlidir</a:t>
            </a:r>
            <a:r>
              <a:rPr lang="en-GB" sz="2800" dirty="0" smtClean="0">
                <a:latin typeface="Times New Roman"/>
                <a:cs typeface="Times New Roman"/>
              </a:rPr>
              <a:t>.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endParaRPr lang="en-GB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İnfuzion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məhlullarla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 err="1" smtClean="0">
                <a:latin typeface="Times New Roman"/>
                <a:cs typeface="Times New Roman"/>
              </a:rPr>
              <a:t>qanəvəzedici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preparatlarla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qar</a:t>
            </a:r>
            <a:r>
              <a:rPr lang="az-Latn-AZ" sz="2800" dirty="0" smtClean="0">
                <a:latin typeface="Times New Roman"/>
                <a:cs typeface="Times New Roman"/>
              </a:rPr>
              <a:t>ışdırmaq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qəti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qada</a:t>
            </a:r>
            <a:r>
              <a:rPr lang="az-Latn-AZ" sz="2800" dirty="0" smtClean="0">
                <a:latin typeface="Times New Roman"/>
                <a:cs typeface="Times New Roman"/>
              </a:rPr>
              <a:t>ğandır</a:t>
            </a:r>
            <a:r>
              <a:rPr lang="en-GB" sz="2800" dirty="0" smtClean="0">
                <a:latin typeface="Times New Roman"/>
                <a:cs typeface="Times New Roman"/>
              </a:rPr>
              <a:t>. Bu </a:t>
            </a:r>
            <a:r>
              <a:rPr lang="en-GB" sz="2800" dirty="0" err="1" smtClean="0">
                <a:latin typeface="Times New Roman"/>
                <a:cs typeface="Times New Roman"/>
              </a:rPr>
              <a:t>hemostatik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effekti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azald</a:t>
            </a:r>
            <a:r>
              <a:rPr lang="az-Latn-AZ" sz="2800" dirty="0" smtClean="0">
                <a:latin typeface="Times New Roman"/>
                <a:cs typeface="Times New Roman"/>
              </a:rPr>
              <a:t>ır</a:t>
            </a:r>
            <a:r>
              <a:rPr lang="en-GB" sz="2800" dirty="0" smtClean="0">
                <a:latin typeface="Times New Roman"/>
                <a:cs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endParaRPr lang="en-GB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Konservləşdirilmiş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qan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 err="1" smtClean="0">
                <a:latin typeface="Times New Roman"/>
                <a:cs typeface="Times New Roman"/>
              </a:rPr>
              <a:t>nativ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və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quru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plazma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hemostoz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almaq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məqsədi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ilə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istifadə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oluna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bilməz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az-Latn-AZ" sz="2800" dirty="0" smtClean="0">
                <a:latin typeface="Times New Roman"/>
                <a:cs typeface="Times New Roman"/>
              </a:rPr>
              <a:t>çü</a:t>
            </a:r>
            <a:r>
              <a:rPr lang="en-GB" sz="2800" dirty="0" err="1" smtClean="0">
                <a:latin typeface="Times New Roman"/>
                <a:cs typeface="Times New Roman"/>
              </a:rPr>
              <a:t>nki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tərkibində</a:t>
            </a:r>
            <a:r>
              <a:rPr lang="en-GB" sz="2800" dirty="0" smtClean="0">
                <a:latin typeface="Times New Roman"/>
                <a:cs typeface="Times New Roman"/>
              </a:rPr>
              <a:t> VIII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yoxdur</a:t>
            </a:r>
            <a:r>
              <a:rPr lang="en-GB" sz="2800" dirty="0" smtClean="0">
                <a:latin typeface="Times New Roman"/>
                <a:cs typeface="Times New Roman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endParaRPr lang="en-GB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dirty="0" err="1" smtClean="0">
                <a:latin typeface="Times New Roman"/>
                <a:cs typeface="Times New Roman"/>
              </a:rPr>
              <a:t>Hemofiliyal</a:t>
            </a:r>
            <a:r>
              <a:rPr lang="az-Latn-AZ" sz="2800" dirty="0" smtClean="0">
                <a:latin typeface="Times New Roman"/>
                <a:cs typeface="Times New Roman"/>
              </a:rPr>
              <a:t>ı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xəstənin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anas</a:t>
            </a:r>
            <a:r>
              <a:rPr lang="az-Latn-AZ" sz="2800" dirty="0" smtClean="0">
                <a:latin typeface="Times New Roman"/>
                <a:cs typeface="Times New Roman"/>
              </a:rPr>
              <a:t>ı</a:t>
            </a:r>
            <a:r>
              <a:rPr lang="en-GB" sz="2800" dirty="0" smtClean="0">
                <a:latin typeface="Times New Roman"/>
                <a:cs typeface="Times New Roman"/>
              </a:rPr>
              <a:t> donor </a:t>
            </a:r>
            <a:r>
              <a:rPr lang="en-GB" sz="2800" dirty="0" err="1" smtClean="0">
                <a:latin typeface="Times New Roman"/>
                <a:cs typeface="Times New Roman"/>
              </a:rPr>
              <a:t>ola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bilməz</a:t>
            </a:r>
            <a:r>
              <a:rPr lang="en-GB" sz="2800" dirty="0" smtClean="0">
                <a:latin typeface="Times New Roman"/>
                <a:cs typeface="Times New Roman"/>
              </a:rPr>
              <a:t>.</a:t>
            </a:r>
            <a:r>
              <a:rPr lang="az-Latn-AZ" sz="2800" dirty="0" smtClean="0">
                <a:latin typeface="Times New Roman"/>
                <a:cs typeface="Times New Roman"/>
              </a:rPr>
              <a:t> G</a:t>
            </a:r>
            <a:r>
              <a:rPr lang="en-GB" sz="2800" dirty="0" err="1" smtClean="0">
                <a:latin typeface="Times New Roman"/>
                <a:cs typeface="Times New Roman"/>
              </a:rPr>
              <a:t>endaş</a:t>
            </a:r>
            <a:r>
              <a:rPr lang="az-Latn-AZ" sz="2800" dirty="0" smtClean="0">
                <a:latin typeface="Times New Roman"/>
                <a:cs typeface="Times New Roman"/>
              </a:rPr>
              <a:t>ı</a:t>
            </a:r>
            <a:r>
              <a:rPr lang="en-GB" sz="2800" dirty="0" err="1" smtClean="0">
                <a:latin typeface="Times New Roman"/>
                <a:cs typeface="Times New Roman"/>
              </a:rPr>
              <a:t>yıcı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oldu</a:t>
            </a:r>
            <a:r>
              <a:rPr lang="az-Latn-AZ" sz="2800" dirty="0" smtClean="0">
                <a:latin typeface="Times New Roman"/>
                <a:cs typeface="Times New Roman"/>
              </a:rPr>
              <a:t>ğu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üçü</a:t>
            </a:r>
            <a:r>
              <a:rPr lang="en-GB" sz="2800" dirty="0" smtClean="0">
                <a:latin typeface="Times New Roman"/>
                <a:cs typeface="Times New Roman"/>
              </a:rPr>
              <a:t>n VIII </a:t>
            </a:r>
            <a:r>
              <a:rPr lang="en-GB" sz="2800" dirty="0" err="1" smtClean="0">
                <a:latin typeface="Times New Roman"/>
                <a:cs typeface="Times New Roman"/>
              </a:rPr>
              <a:t>faktorun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aktivliyi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normadan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aşa</a:t>
            </a:r>
            <a:r>
              <a:rPr lang="az-Latn-AZ" sz="2800" dirty="0" smtClean="0">
                <a:latin typeface="Times New Roman"/>
                <a:cs typeface="Times New Roman"/>
              </a:rPr>
              <a:t>ğı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olur</a:t>
            </a:r>
            <a:r>
              <a:rPr lang="en-GB" sz="2800" dirty="0" smtClean="0">
                <a:latin typeface="Times New Roman"/>
                <a:cs typeface="Times New Roman"/>
              </a:rPr>
              <a:t>.</a:t>
            </a:r>
            <a:endParaRPr lang="az-Latn-AZ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60648"/>
            <a:ext cx="8964612" cy="684076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>
                <a:latin typeface="Times New Roman"/>
                <a:cs typeface="Times New Roman"/>
              </a:rPr>
              <a:t>	</a:t>
            </a:r>
            <a:r>
              <a:rPr lang="az-Latn-AZ" sz="2800" b="1" dirty="0" smtClean="0">
                <a:latin typeface="Times New Roman"/>
                <a:cs typeface="Times New Roman"/>
              </a:rPr>
              <a:t>VIII və </a:t>
            </a:r>
            <a:r>
              <a:rPr lang="en-GB" sz="2800" b="1" dirty="0" smtClean="0">
                <a:latin typeface="Times New Roman"/>
                <a:cs typeface="Times New Roman"/>
              </a:rPr>
              <a:t>IX </a:t>
            </a:r>
            <a:r>
              <a:rPr lang="en-GB" sz="2800" b="1" dirty="0" err="1" smtClean="0">
                <a:latin typeface="Times New Roman"/>
                <a:cs typeface="Times New Roman"/>
              </a:rPr>
              <a:t>faktorun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konsentratları</a:t>
            </a:r>
            <a:r>
              <a:rPr lang="az-Latn-AZ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2</a:t>
            </a:r>
            <a:r>
              <a:rPr lang="az-Latn-AZ" sz="2800" b="1" dirty="0" smtClean="0">
                <a:latin typeface="Times New Roman"/>
                <a:cs typeface="Times New Roman"/>
              </a:rPr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kateqoriyaya </a:t>
            </a:r>
            <a:r>
              <a:rPr lang="az-Latn-AZ" sz="2800" b="1" dirty="0" smtClean="0">
                <a:latin typeface="Times New Roman"/>
                <a:cs typeface="Times New Roman"/>
              </a:rPr>
              <a:t>bölünür</a:t>
            </a:r>
            <a:endParaRPr lang="az-Latn-AZ" b="1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1</a:t>
            </a:r>
            <a:r>
              <a:rPr lang="en-US" sz="2800" dirty="0" smtClean="0">
                <a:latin typeface="Times New Roman"/>
                <a:cs typeface="Times New Roman"/>
              </a:rPr>
              <a:t>. </a:t>
            </a:r>
            <a:r>
              <a:rPr lang="ru-RU" sz="2800" dirty="0" err="1" smtClean="0">
                <a:latin typeface="Times New Roman"/>
                <a:cs typeface="Times New Roman"/>
              </a:rPr>
              <a:t>Rekombinant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preparatlar</a:t>
            </a:r>
            <a:endParaRPr lang="ru-RU" sz="2800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2. </a:t>
            </a:r>
            <a:r>
              <a:rPr lang="ru-RU" sz="2800" dirty="0" err="1" smtClean="0">
                <a:latin typeface="Times New Roman"/>
                <a:cs typeface="Times New Roman"/>
              </a:rPr>
              <a:t>Plazma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preparatları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az-Cyrl-AZ" sz="2800" dirty="0" smtClean="0">
                <a:latin typeface="Times New Roman"/>
                <a:cs typeface="Times New Roman"/>
              </a:rPr>
              <a:t>a)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cs typeface="Times New Roman"/>
              </a:rPr>
              <a:t>a</a:t>
            </a:r>
            <a:r>
              <a:rPr lang="ru-RU" sz="2800" dirty="0" err="1" smtClean="0">
                <a:latin typeface="Times New Roman"/>
                <a:cs typeface="Times New Roman"/>
              </a:rPr>
              <a:t>ntitellərdən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təmizlənmiş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monok</a:t>
            </a:r>
            <a:r>
              <a:rPr lang="az-Latn-AZ" sz="2800" dirty="0" smtClean="0">
                <a:latin typeface="Times New Roman"/>
                <a:cs typeface="Times New Roman"/>
              </a:rPr>
              <a:t>l</a:t>
            </a:r>
            <a:r>
              <a:rPr lang="ru-RU" sz="2800" dirty="0" err="1" smtClean="0">
                <a:latin typeface="Times New Roman"/>
                <a:cs typeface="Times New Roman"/>
              </a:rPr>
              <a:t>onal</a:t>
            </a:r>
            <a:r>
              <a:rPr lang="ru-RU" sz="2800" dirty="0" smtClean="0">
                <a:latin typeface="Times New Roman"/>
                <a:cs typeface="Times New Roman"/>
              </a:rPr>
              <a:t>  </a:t>
            </a:r>
            <a:r>
              <a:rPr lang="ru-RU" sz="2800" dirty="0" err="1" smtClean="0">
                <a:latin typeface="Times New Roman"/>
                <a:cs typeface="Times New Roman"/>
              </a:rPr>
              <a:t>preparatlar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   </a:t>
            </a:r>
            <a:r>
              <a:rPr lang="az-Cyrl-AZ" sz="2800" dirty="0" smtClean="0">
                <a:latin typeface="Times New Roman"/>
                <a:cs typeface="Times New Roman"/>
              </a:rPr>
              <a:t>b)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cs typeface="Times New Roman"/>
              </a:rPr>
              <a:t>o</a:t>
            </a:r>
            <a:r>
              <a:rPr lang="ru-RU" sz="2800" dirty="0" err="1" smtClean="0">
                <a:latin typeface="Times New Roman"/>
                <a:cs typeface="Times New Roman"/>
              </a:rPr>
              <a:t>rta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və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y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ng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l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dərə</a:t>
            </a:r>
            <a:r>
              <a:rPr lang="az-Latn-AZ" sz="2800" dirty="0" smtClean="0">
                <a:latin typeface="Times New Roman"/>
                <a:cs typeface="Times New Roman"/>
              </a:rPr>
              <a:t>c</a:t>
            </a:r>
            <a:r>
              <a:rPr lang="ru-RU" sz="2800" dirty="0" err="1" smtClean="0">
                <a:latin typeface="Times New Roman"/>
                <a:cs typeface="Times New Roman"/>
              </a:rPr>
              <a:t>ədə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təmizlənmiş</a:t>
            </a:r>
            <a:r>
              <a:rPr lang="ru-RU" sz="2800" dirty="0" smtClean="0">
                <a:latin typeface="Times New Roman"/>
                <a:cs typeface="Times New Roman"/>
              </a:rPr>
              <a:t>  VIII </a:t>
            </a:r>
            <a:r>
              <a:rPr lang="ru-RU" sz="2800" dirty="0" err="1" smtClean="0">
                <a:latin typeface="Times New Roman"/>
                <a:cs typeface="Times New Roman"/>
              </a:rPr>
              <a:t>faktor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preparatlar</a:t>
            </a:r>
            <a:r>
              <a:rPr lang="az-Latn-AZ" sz="2800" dirty="0" smtClean="0">
                <a:latin typeface="Times New Roman"/>
                <a:cs typeface="Times New Roman"/>
              </a:rPr>
              <a:t>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444500"/>
            <a:ext cx="8686800" cy="5937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az-Latn-AZ" sz="2400" dirty="0" smtClean="0">
                <a:latin typeface="Times New Roman"/>
                <a:cs typeface="Times New Roman"/>
              </a:rPr>
              <a:t>Hemofiliya </a:t>
            </a:r>
            <a:r>
              <a:rPr lang="az-Latn-AZ" sz="2400" dirty="0" smtClean="0">
                <a:latin typeface="Times New Roman"/>
                <a:cs typeface="Times New Roman"/>
              </a:rPr>
              <a:t>A xəstəliyinin ağır formasında VIII faktorun birdəfəlik dozası  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	</a:t>
            </a:r>
            <a:r>
              <a:rPr lang="az-Latn-AZ" sz="2400" b="1" dirty="0" smtClean="0">
                <a:latin typeface="Times New Roman"/>
                <a:cs typeface="Times New Roman"/>
              </a:rPr>
              <a:t>X = M x L x 0,5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az-Latn-AZ" sz="2400" dirty="0" smtClean="0">
                <a:latin typeface="Times New Roman"/>
                <a:cs typeface="Times New Roman"/>
              </a:rPr>
              <a:t>Xəstəliyin </a:t>
            </a:r>
            <a:r>
              <a:rPr lang="az-Latn-AZ" sz="2400" dirty="0" smtClean="0">
                <a:latin typeface="Times New Roman"/>
                <a:cs typeface="Times New Roman"/>
              </a:rPr>
              <a:t>orta ağır və yüngül formaslnda  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	</a:t>
            </a:r>
            <a:r>
              <a:rPr lang="az-Latn-AZ" sz="2400" b="1" dirty="0" smtClean="0">
                <a:latin typeface="Times New Roman"/>
                <a:cs typeface="Times New Roman"/>
              </a:rPr>
              <a:t>X = M x ( L- P ) x 0,5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az-Latn-AZ" sz="2400" dirty="0" smtClean="0">
                <a:latin typeface="Times New Roman"/>
                <a:cs typeface="Times New Roman"/>
              </a:rPr>
              <a:t>Hemofiliya </a:t>
            </a:r>
            <a:r>
              <a:rPr lang="az-Latn-AZ" sz="2400" dirty="0" smtClean="0">
                <a:latin typeface="Times New Roman"/>
                <a:cs typeface="Times New Roman"/>
              </a:rPr>
              <a:t>B xəstəliyinin ağır formasında IX faktorun birdəfəlik dozası  </a:t>
            </a:r>
            <a:endParaRPr lang="en-GB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latin typeface="Times New Roman"/>
                <a:cs typeface="Times New Roman"/>
              </a:rPr>
              <a:t>	X = M x L x 1,2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ü"/>
            </a:pPr>
            <a:r>
              <a:rPr lang="en-GB" sz="2400" dirty="0" err="1" smtClean="0">
                <a:latin typeface="Times New Roman"/>
                <a:cs typeface="Times New Roman"/>
              </a:rPr>
              <a:t>Orta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a</a:t>
            </a:r>
            <a:r>
              <a:rPr lang="az-Latn-AZ" sz="2400" dirty="0" smtClean="0">
                <a:latin typeface="Times New Roman"/>
                <a:cs typeface="Times New Roman"/>
              </a:rPr>
              <a:t>ğır və yüngül formas</a:t>
            </a:r>
            <a:r>
              <a:rPr lang="en-GB" sz="2400" dirty="0" err="1" smtClean="0">
                <a:latin typeface="Times New Roman"/>
                <a:cs typeface="Times New Roman"/>
              </a:rPr>
              <a:t>ında</a:t>
            </a:r>
            <a:r>
              <a:rPr lang="en-GB" sz="2400" dirty="0" smtClean="0">
                <a:latin typeface="Times New Roman"/>
                <a:cs typeface="Times New Roman"/>
              </a:rPr>
              <a:t>:</a:t>
            </a:r>
            <a:endParaRPr lang="en-GB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latin typeface="Times New Roman"/>
                <a:cs typeface="Times New Roman"/>
              </a:rPr>
              <a:t>	X = M x (L – P ) x 1,2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 smtClean="0">
                <a:latin typeface="Times New Roman"/>
                <a:cs typeface="Times New Roman"/>
              </a:rPr>
              <a:t>	X</a:t>
            </a:r>
            <a:r>
              <a:rPr lang="en-GB" sz="2400" dirty="0" smtClean="0">
                <a:latin typeface="Times New Roman"/>
                <a:cs typeface="Times New Roman"/>
              </a:rPr>
              <a:t>- </a:t>
            </a:r>
            <a:r>
              <a:rPr lang="en-GB" sz="2400" dirty="0" err="1" smtClean="0">
                <a:latin typeface="Times New Roman"/>
                <a:cs typeface="Times New Roman"/>
              </a:rPr>
              <a:t>laxtalanma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faktorunun</a:t>
            </a:r>
            <a:r>
              <a:rPr lang="en-GB" sz="2400" dirty="0" smtClean="0">
                <a:latin typeface="Times New Roman"/>
                <a:cs typeface="Times New Roman"/>
              </a:rPr>
              <a:t>  </a:t>
            </a:r>
            <a:r>
              <a:rPr lang="en-GB" sz="2400" dirty="0" err="1" smtClean="0">
                <a:latin typeface="Times New Roman"/>
                <a:cs typeface="Times New Roman"/>
              </a:rPr>
              <a:t>birdəfəlik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yeridilmə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dozas</a:t>
            </a:r>
            <a:r>
              <a:rPr lang="az-Latn-AZ" sz="2400" dirty="0" smtClean="0">
                <a:latin typeface="Times New Roman"/>
                <a:cs typeface="Times New Roman"/>
              </a:rPr>
              <a:t>ı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	</a:t>
            </a:r>
            <a:r>
              <a:rPr lang="az-Latn-AZ" sz="2400" b="1" dirty="0" smtClean="0">
                <a:latin typeface="Times New Roman"/>
                <a:cs typeface="Times New Roman"/>
              </a:rPr>
              <a:t>M </a:t>
            </a:r>
            <a:r>
              <a:rPr lang="az-Latn-AZ" sz="2400" dirty="0" smtClean="0">
                <a:latin typeface="Times New Roman"/>
                <a:cs typeface="Times New Roman"/>
              </a:rPr>
              <a:t>– xəstənin bədən cəkisi (kq)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	</a:t>
            </a:r>
            <a:r>
              <a:rPr lang="az-Latn-AZ" sz="2400" b="1" dirty="0" smtClean="0">
                <a:latin typeface="Times New Roman"/>
                <a:cs typeface="Times New Roman"/>
              </a:rPr>
              <a:t>L -</a:t>
            </a:r>
            <a:r>
              <a:rPr lang="az-Latn-AZ" sz="2400" dirty="0" smtClean="0">
                <a:latin typeface="Times New Roman"/>
                <a:cs typeface="Times New Roman"/>
              </a:rPr>
              <a:t>  xəstənin plazmasında faktorun arzu olunan səviyyəsi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	</a:t>
            </a:r>
            <a:r>
              <a:rPr lang="az-Latn-AZ" sz="2400" b="1" dirty="0" smtClean="0">
                <a:latin typeface="Times New Roman"/>
                <a:cs typeface="Times New Roman"/>
              </a:rPr>
              <a:t>P</a:t>
            </a:r>
            <a:r>
              <a:rPr lang="az-Latn-AZ" sz="2400" dirty="0" smtClean="0">
                <a:latin typeface="Times New Roman"/>
                <a:cs typeface="Times New Roman"/>
              </a:rPr>
              <a:t> – preparatın yeridilməsinə qədər plazmada faktorun  səviyyəsi.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720"/>
            <a:ext cx="8686800" cy="5544616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Hər kq cəkiyə yeridilmiş </a:t>
            </a:r>
            <a:r>
              <a:rPr lang="az-Latn-AZ" sz="2800" b="1" dirty="0" smtClean="0">
                <a:latin typeface="Times New Roman"/>
                <a:cs typeface="Times New Roman"/>
              </a:rPr>
              <a:t>1 BV VIII faktorun konsentratı</a:t>
            </a:r>
            <a:r>
              <a:rPr lang="az-Latn-AZ" sz="2800" dirty="0" smtClean="0">
                <a:latin typeface="Times New Roman"/>
                <a:cs typeface="Times New Roman"/>
              </a:rPr>
              <a:t> plazmada    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                   </a:t>
            </a:r>
            <a:r>
              <a:rPr lang="az-Latn-AZ" sz="2800" b="1" dirty="0" smtClean="0">
                <a:latin typeface="Times New Roman"/>
                <a:cs typeface="Times New Roman"/>
              </a:rPr>
              <a:t>VIII faktorun səviyyəsin 1,5-2% artırır.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b="1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Hər kq cəkiyə yeridilmiş </a:t>
            </a:r>
            <a:r>
              <a:rPr lang="az-Latn-AZ" sz="2800" b="1" dirty="0" smtClean="0">
                <a:latin typeface="Times New Roman"/>
                <a:cs typeface="Times New Roman"/>
              </a:rPr>
              <a:t>1 BV IX faktorun konsentratı</a:t>
            </a:r>
            <a:r>
              <a:rPr lang="az-Latn-AZ" sz="2800" dirty="0" smtClean="0">
                <a:latin typeface="Times New Roman"/>
                <a:cs typeface="Times New Roman"/>
              </a:rPr>
              <a:t> plazmada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                    </a:t>
            </a:r>
            <a:r>
              <a:rPr lang="az-Latn-AZ" sz="2800" b="1" dirty="0" smtClean="0">
                <a:latin typeface="Times New Roman"/>
                <a:cs typeface="Times New Roman"/>
              </a:rPr>
              <a:t>IX faktorun səviyyəsin 0,8% artırır.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88913"/>
            <a:ext cx="8579296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Hemofiliya haqqında ilk tibbi məlumat XI əsrin sonunda ərəb cərrahı  </a:t>
            </a:r>
            <a:r>
              <a:rPr lang="az-Latn-AZ" sz="2400" b="1" dirty="0" smtClean="0">
                <a:latin typeface="Times New Roman"/>
                <a:cs typeface="Times New Roman"/>
              </a:rPr>
              <a:t>Əbdul-Kasemi (Alzahoravı, 1107) </a:t>
            </a:r>
            <a:r>
              <a:rPr lang="az-Latn-AZ" sz="2400" dirty="0" smtClean="0">
                <a:latin typeface="Times New Roman"/>
                <a:cs typeface="Times New Roman"/>
              </a:rPr>
              <a:t>tərəfindən verilib.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O, bunu </a:t>
            </a:r>
            <a:r>
              <a:rPr lang="az-Latn-AZ" sz="2400" b="1" dirty="0" smtClean="0">
                <a:latin typeface="Times New Roman"/>
                <a:cs typeface="Times New Roman"/>
              </a:rPr>
              <a:t>«dəhşətli»</a:t>
            </a:r>
            <a:r>
              <a:rPr lang="az-Latn-AZ" sz="2400" dirty="0" smtClean="0">
                <a:latin typeface="Times New Roman"/>
                <a:cs typeface="Times New Roman"/>
              </a:rPr>
              <a:t> xəstəlik adlandırmış, klinikası və irsiyyəti haqqında geniş məlumat vermişdir.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b="1" dirty="0" smtClean="0">
                <a:latin typeface="Times New Roman"/>
                <a:cs typeface="Times New Roman"/>
              </a:rPr>
              <a:t>XIX əsrin 20-ci illərində</a:t>
            </a:r>
            <a:r>
              <a:rPr lang="az-Latn-AZ" sz="2400" dirty="0" smtClean="0">
                <a:latin typeface="Times New Roman"/>
                <a:cs typeface="Times New Roman"/>
              </a:rPr>
              <a:t> </a:t>
            </a:r>
            <a:r>
              <a:rPr lang="az-Latn-AZ" sz="2400" b="1" dirty="0" smtClean="0">
                <a:latin typeface="Times New Roman"/>
                <a:cs typeface="Times New Roman"/>
              </a:rPr>
              <a:t>Schönlein </a:t>
            </a:r>
            <a:r>
              <a:rPr lang="az-Latn-AZ" sz="2400" dirty="0" smtClean="0">
                <a:latin typeface="Times New Roman"/>
                <a:cs typeface="Times New Roman"/>
              </a:rPr>
              <a:t>bu xəstəliyi </a:t>
            </a:r>
            <a:r>
              <a:rPr lang="az-Latn-AZ" sz="2400" b="1" dirty="0" smtClean="0">
                <a:latin typeface="Times New Roman"/>
                <a:cs typeface="Times New Roman"/>
              </a:rPr>
              <a:t>Homophilia yaxud Hemorraphilia</a:t>
            </a:r>
            <a:r>
              <a:rPr lang="az-Latn-AZ" sz="2400" dirty="0" smtClean="0">
                <a:latin typeface="Times New Roman"/>
                <a:cs typeface="Times New Roman"/>
              </a:rPr>
              <a:t> adlandırdı. </a:t>
            </a:r>
            <a:r>
              <a:rPr lang="ru-RU" sz="2400" dirty="0" err="1" smtClean="0">
                <a:latin typeface="Times New Roman"/>
                <a:cs typeface="Times New Roman"/>
              </a:rPr>
              <a:t>Hemo-qan</a:t>
            </a:r>
            <a:r>
              <a:rPr lang="ru-RU" sz="2400" dirty="0" smtClean="0">
                <a:latin typeface="Times New Roman"/>
                <a:cs typeface="Times New Roman"/>
              </a:rPr>
              <a:t>, </a:t>
            </a:r>
            <a:r>
              <a:rPr lang="ru-RU" sz="2400" dirty="0" err="1" smtClean="0">
                <a:latin typeface="Times New Roman"/>
                <a:cs typeface="Times New Roman"/>
              </a:rPr>
              <a:t>philia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isə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sevmək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mənas</a:t>
            </a:r>
            <a:r>
              <a:rPr lang="az-Latn-AZ" sz="2400" dirty="0" smtClean="0">
                <a:latin typeface="Times New Roman"/>
                <a:cs typeface="Times New Roman"/>
              </a:rPr>
              <a:t>ını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verirdi</a:t>
            </a:r>
            <a:r>
              <a:rPr lang="ru-RU" sz="2400" dirty="0" smtClean="0">
                <a:latin typeface="Times New Roman"/>
                <a:cs typeface="Times New Roman"/>
              </a:rPr>
              <a:t>. 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b="1" dirty="0" smtClean="0">
                <a:latin typeface="Times New Roman"/>
                <a:cs typeface="Times New Roman"/>
              </a:rPr>
              <a:t>İlk akademik dissertasiya</a:t>
            </a:r>
            <a:r>
              <a:rPr lang="az-Latn-AZ" sz="2400" dirty="0" smtClean="0">
                <a:latin typeface="Times New Roman"/>
                <a:cs typeface="Times New Roman"/>
              </a:rPr>
              <a:t> da Schönlein və onun şagirdləri tərəfindən yazılmışdır.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b="1" dirty="0" smtClean="0">
                <a:latin typeface="Times New Roman"/>
                <a:cs typeface="Times New Roman"/>
              </a:rPr>
              <a:t>1820-ci ildə</a:t>
            </a:r>
            <a:r>
              <a:rPr lang="az-Latn-AZ" sz="2400" dirty="0" smtClean="0">
                <a:latin typeface="Times New Roman"/>
                <a:cs typeface="Times New Roman"/>
              </a:rPr>
              <a:t> </a:t>
            </a:r>
            <a:r>
              <a:rPr lang="az-Latn-AZ" sz="2400" b="1" dirty="0" smtClean="0">
                <a:latin typeface="Times New Roman"/>
                <a:cs typeface="Times New Roman"/>
              </a:rPr>
              <a:t>Nasse </a:t>
            </a:r>
            <a:r>
              <a:rPr lang="az-Latn-AZ" sz="2400" dirty="0" smtClean="0">
                <a:latin typeface="Times New Roman"/>
                <a:cs typeface="Times New Roman"/>
              </a:rPr>
              <a:t>hemofiliya haqqında  «Ölümcül irsi qanaxmaya meyillilik» haqqında ilk monoqrafiya cap etdirmişdir. 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b="1" dirty="0" smtClean="0">
                <a:latin typeface="Times New Roman"/>
                <a:cs typeface="Times New Roman"/>
              </a:rPr>
              <a:t>1903-cü ildə Amerika həkimi Otto</a:t>
            </a:r>
            <a:r>
              <a:rPr lang="az-Latn-AZ" sz="2400" dirty="0" smtClean="0">
                <a:latin typeface="Times New Roman"/>
                <a:cs typeface="Times New Roman"/>
              </a:rPr>
              <a:t> yazırdı ki, xəstəlik oğlanlara sağlam ana vasitəsi ilə ötürülür, onlarda qanaxma müddəti artır, ən xarakter simptom isə oynaqlara qansızmalardır.</a:t>
            </a: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b="1" dirty="0" smtClean="0">
                <a:latin typeface="Times New Roman"/>
                <a:cs typeface="Times New Roman"/>
              </a:rPr>
              <a:t> 1936-cı ildən</a:t>
            </a:r>
            <a:r>
              <a:rPr lang="az-Latn-AZ" sz="2400" dirty="0" smtClean="0">
                <a:latin typeface="Times New Roman"/>
                <a:cs typeface="Times New Roman"/>
              </a:rPr>
              <a:t> başlayaraq laxtalanma mexanizmində yeni faktorlarının, xüsusən  </a:t>
            </a:r>
            <a:r>
              <a:rPr lang="az-Latn-AZ" sz="2400" b="1" dirty="0" smtClean="0">
                <a:latin typeface="Times New Roman"/>
                <a:cs typeface="Times New Roman"/>
              </a:rPr>
              <a:t>antihemofil qlobulin və Kristmas faktorunun</a:t>
            </a:r>
            <a:r>
              <a:rPr lang="az-Latn-AZ" sz="2400" dirty="0" smtClean="0">
                <a:latin typeface="Times New Roman"/>
                <a:cs typeface="Times New Roman"/>
              </a:rPr>
              <a:t> kəşfi hemofiliyanın yaranma səbəbləri və formalarının aşkar edilməsinə imkan verdi.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346076"/>
          </a:xfrm>
        </p:spPr>
        <p:txBody>
          <a:bodyPr/>
          <a:lstStyle/>
          <a:p>
            <a:pPr eaLnBrk="1" hangingPunct="1"/>
            <a:r>
              <a:rPr lang="az-Latn-AZ" sz="1800" b="1" smtClean="0"/>
              <a:t>Plazma faktorlarının tələb olunan səviyyəsi və preparatın dozası</a:t>
            </a:r>
          </a:p>
        </p:txBody>
      </p:sp>
      <p:graphicFrame>
        <p:nvGraphicFramePr>
          <p:cNvPr id="49853" name="Group 701"/>
          <p:cNvGraphicFramePr>
            <a:graphicFrameLocks noGrp="1"/>
          </p:cNvGraphicFramePr>
          <p:nvPr>
            <p:ph type="tbl" idx="1"/>
          </p:nvPr>
        </p:nvGraphicFramePr>
        <p:xfrm>
          <a:off x="239713" y="260350"/>
          <a:ext cx="8904287" cy="6680200"/>
        </p:xfrm>
        <a:graphic>
          <a:graphicData uri="http://schemas.openxmlformats.org/drawingml/2006/table">
            <a:tbl>
              <a:tblPr/>
              <a:tblGrid>
                <a:gridCol w="3108325"/>
                <a:gridCol w="1414462"/>
                <a:gridCol w="1554163"/>
                <a:gridCol w="1412875"/>
                <a:gridCol w="1414462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Qansızmanın növü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Hemofiliya 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Hemofiliya B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Lokalizasiyası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Tələb olunan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səviyyə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Doza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BV/kq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Tələb olunan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səviyyə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Doza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BV/kq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Qynaq, əzələ (qalça əzələsindən başqa)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40%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az-Latn-A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Qalça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40%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Başlanğıc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80-100%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Saxlayıcı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30-60%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15-30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30-60%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30-60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MSS/kəllə-beyin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Başlanğıc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80-100%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Saxlayıcı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Boğaz və boyun nahiyəsi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Başlanğıc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80-100%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Saxlayıcı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Mədə-bağırsaq traktı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Başlanğıc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80-100%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Saxlayıcı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Göz nahiyəsi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80-100%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Böyrəklər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Dərin kəsik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Cərrahi əməliyyat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Başlanğıc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80-100%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60-80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Saxlayıcı doza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az-Latn-A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z-Latn-A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az-Latn-A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515938"/>
            <a:ext cx="8713788" cy="58658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VIII faktorun  konsentratları</a:t>
            </a: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az-Latn-AZ" sz="2800" dirty="0" smtClean="0">
                <a:latin typeface="Times New Roman"/>
                <a:cs typeface="Times New Roman"/>
              </a:rPr>
              <a:t>1. </a:t>
            </a:r>
            <a:r>
              <a:rPr lang="az-Latn-AZ" sz="2800" b="1" dirty="0" smtClean="0">
                <a:latin typeface="Times New Roman"/>
                <a:cs typeface="Times New Roman"/>
              </a:rPr>
              <a:t>Orta dərəcədə təmizlənmiş konsentratlar</a:t>
            </a:r>
            <a:r>
              <a:rPr lang="az-Latn-AZ" sz="2800" dirty="0" smtClean="0">
                <a:latin typeface="Times New Roman"/>
                <a:cs typeface="Times New Roman"/>
              </a:rPr>
              <a:t> – 1 mq zülalda 1-5 BV VIII faktor- Aqemofil 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az-Latn-AZ" sz="2800" dirty="0" smtClean="0">
                <a:latin typeface="Times New Roman"/>
                <a:cs typeface="Times New Roman"/>
              </a:rPr>
              <a:t>2</a:t>
            </a:r>
            <a:r>
              <a:rPr lang="az-Latn-AZ" sz="2800" b="1" dirty="0" smtClean="0">
                <a:latin typeface="Times New Roman"/>
                <a:cs typeface="Times New Roman"/>
              </a:rPr>
              <a:t>. Yüksək dərəcədə təmizlənmiş konsentratlar</a:t>
            </a:r>
            <a:r>
              <a:rPr lang="az-Latn-AZ" sz="2800" dirty="0" smtClean="0">
                <a:latin typeface="Times New Roman"/>
                <a:cs typeface="Times New Roman"/>
              </a:rPr>
              <a:t> – 1 mq ümumi zülalda 50-250BV VIII faktor – İmmunat (Bakster, ABŞ), Oktanat (Oktafarma, İsveçrə), Koyet DVİ (Bayer, ABŞ).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az-Latn-AZ" sz="2800" dirty="0" smtClean="0">
                <a:latin typeface="Times New Roman"/>
                <a:cs typeface="Times New Roman"/>
              </a:rPr>
              <a:t>3</a:t>
            </a:r>
            <a:r>
              <a:rPr lang="az-Latn-AZ" sz="2800" b="1" dirty="0" smtClean="0">
                <a:latin typeface="Times New Roman"/>
                <a:cs typeface="Times New Roman"/>
              </a:rPr>
              <a:t>. Cox yüksək dərəcədə təmizlənmiş konsentratlar</a:t>
            </a:r>
            <a:r>
              <a:rPr lang="az-Latn-AZ" sz="2800" dirty="0" smtClean="0">
                <a:latin typeface="Times New Roman"/>
                <a:cs typeface="Times New Roman"/>
              </a:rPr>
              <a:t> – 1 mq zülalda 2000 BV faktor. </a:t>
            </a:r>
            <a:r>
              <a:rPr lang="en-GB" sz="2800" dirty="0" err="1" smtClean="0">
                <a:latin typeface="Times New Roman"/>
                <a:cs typeface="Times New Roman"/>
              </a:rPr>
              <a:t>Rekombinant</a:t>
            </a:r>
            <a:r>
              <a:rPr lang="en-GB" sz="2800" dirty="0" smtClean="0">
                <a:latin typeface="Times New Roman"/>
                <a:cs typeface="Times New Roman"/>
              </a:rPr>
              <a:t> (</a:t>
            </a:r>
            <a:r>
              <a:rPr lang="en-GB" sz="2800" dirty="0" err="1" smtClean="0">
                <a:latin typeface="Times New Roman"/>
                <a:cs typeface="Times New Roman"/>
              </a:rPr>
              <a:t>Bakster</a:t>
            </a:r>
            <a:r>
              <a:rPr lang="en-GB" sz="2800" dirty="0" smtClean="0">
                <a:latin typeface="Times New Roman"/>
                <a:cs typeface="Times New Roman"/>
              </a:rPr>
              <a:t> ABŞ), </a:t>
            </a:r>
            <a:r>
              <a:rPr lang="en-GB" sz="2800" dirty="0" err="1" smtClean="0">
                <a:latin typeface="Times New Roman"/>
                <a:cs typeface="Times New Roman"/>
              </a:rPr>
              <a:t>Koqenat</a:t>
            </a:r>
            <a:r>
              <a:rPr lang="en-GB" sz="2800" dirty="0" smtClean="0">
                <a:latin typeface="Times New Roman"/>
                <a:cs typeface="Times New Roman"/>
              </a:rPr>
              <a:t>(Bayer, ABŞ).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dirty="0" smtClean="0">
                <a:latin typeface="Times New Roman"/>
                <a:cs typeface="Times New Roman"/>
              </a:rPr>
              <a:t>	4</a:t>
            </a:r>
            <a:r>
              <a:rPr lang="en-GB" sz="2800" b="1" dirty="0" smtClean="0">
                <a:latin typeface="Times New Roman"/>
                <a:cs typeface="Times New Roman"/>
              </a:rPr>
              <a:t>. </a:t>
            </a:r>
            <a:r>
              <a:rPr lang="en-GB" sz="2800" b="1" dirty="0" err="1" smtClean="0">
                <a:latin typeface="Times New Roman"/>
                <a:cs typeface="Times New Roman"/>
              </a:rPr>
              <a:t>Tərkibində</a:t>
            </a:r>
            <a:r>
              <a:rPr lang="en-GB" sz="2800" b="1" dirty="0" smtClean="0">
                <a:latin typeface="Times New Roman"/>
                <a:cs typeface="Times New Roman"/>
              </a:rPr>
              <a:t> cox </a:t>
            </a:r>
            <a:r>
              <a:rPr lang="en-GB" sz="2800" b="1" dirty="0" err="1" smtClean="0">
                <a:latin typeface="Times New Roman"/>
                <a:cs typeface="Times New Roman"/>
              </a:rPr>
              <a:t>miqdarda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Villebrand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faktoru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olan</a:t>
            </a:r>
            <a:r>
              <a:rPr lang="en-GB" sz="2800" b="1" dirty="0" smtClean="0">
                <a:latin typeface="Times New Roman"/>
                <a:cs typeface="Times New Roman"/>
              </a:rPr>
              <a:t> VIII </a:t>
            </a:r>
            <a:r>
              <a:rPr lang="en-GB" sz="2800" b="1" dirty="0" err="1" smtClean="0">
                <a:latin typeface="Times New Roman"/>
                <a:cs typeface="Times New Roman"/>
              </a:rPr>
              <a:t>faktor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konsentratı</a:t>
            </a:r>
            <a:r>
              <a:rPr lang="en-GB" sz="2800" dirty="0" smtClean="0">
                <a:latin typeface="Times New Roman"/>
                <a:cs typeface="Times New Roman"/>
              </a:rPr>
              <a:t>.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dirty="0" smtClean="0">
                <a:latin typeface="Times New Roman"/>
                <a:cs typeface="Times New Roman"/>
              </a:rPr>
              <a:t>	5. </a:t>
            </a:r>
            <a:r>
              <a:rPr lang="en-GB" sz="2800" b="1" dirty="0" err="1" smtClean="0">
                <a:latin typeface="Times New Roman"/>
                <a:cs typeface="Times New Roman"/>
              </a:rPr>
              <a:t>Donuz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plazmas</a:t>
            </a:r>
            <a:r>
              <a:rPr lang="az-Latn-AZ" sz="2800" b="1" dirty="0" smtClean="0">
                <a:latin typeface="Times New Roman"/>
                <a:cs typeface="Times New Roman"/>
              </a:rPr>
              <a:t>ında</a:t>
            </a:r>
            <a:r>
              <a:rPr lang="en-GB" sz="2800" b="1" dirty="0" smtClean="0">
                <a:latin typeface="Times New Roman"/>
                <a:cs typeface="Times New Roman"/>
              </a:rPr>
              <a:t>n al</a:t>
            </a:r>
            <a:r>
              <a:rPr lang="az-Latn-AZ" sz="2800" b="1" dirty="0" smtClean="0">
                <a:latin typeface="Times New Roman"/>
                <a:cs typeface="Times New Roman"/>
              </a:rPr>
              <a:t>ınmış</a:t>
            </a:r>
            <a:r>
              <a:rPr lang="en-GB" sz="2800" b="1" dirty="0" smtClean="0">
                <a:latin typeface="Times New Roman"/>
                <a:cs typeface="Times New Roman"/>
              </a:rPr>
              <a:t> VIII </a:t>
            </a:r>
            <a:r>
              <a:rPr lang="en-GB" sz="2800" b="1" dirty="0" err="1" smtClean="0">
                <a:latin typeface="Times New Roman"/>
                <a:cs typeface="Times New Roman"/>
              </a:rPr>
              <a:t>faktorun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konsentrat</a:t>
            </a:r>
            <a:r>
              <a:rPr lang="az-Latn-AZ" sz="2800" b="1" dirty="0" smtClean="0">
                <a:latin typeface="Times New Roman"/>
                <a:cs typeface="Times New Roman"/>
              </a:rPr>
              <a:t>ı</a:t>
            </a:r>
            <a:r>
              <a:rPr lang="en-GB" sz="2800" dirty="0" smtClean="0">
                <a:latin typeface="Times New Roman"/>
                <a:cs typeface="Times New Roman"/>
              </a:rPr>
              <a:t>.  (</a:t>
            </a:r>
            <a:r>
              <a:rPr lang="en-GB" sz="2800" dirty="0" err="1" smtClean="0">
                <a:latin typeface="Times New Roman"/>
                <a:cs typeface="Times New Roman"/>
              </a:rPr>
              <a:t>Xiate</a:t>
            </a:r>
            <a:r>
              <a:rPr lang="en-GB" sz="2800" dirty="0" smtClean="0">
                <a:latin typeface="Times New Roman"/>
                <a:cs typeface="Times New Roman"/>
              </a:rPr>
              <a:t> -S)   </a:t>
            </a:r>
            <a:r>
              <a:rPr lang="en-GB" sz="2800" dirty="0" err="1" smtClean="0">
                <a:latin typeface="Times New Roman"/>
                <a:cs typeface="Times New Roman"/>
              </a:rPr>
              <a:t>Xəstəliyin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intibit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GB" sz="2800" dirty="0" smtClean="0">
                <a:latin typeface="Times New Roman"/>
                <a:cs typeface="Times New Roman"/>
              </a:rPr>
              <a:t>r </a:t>
            </a:r>
            <a:r>
              <a:rPr lang="en-GB" sz="2800" dirty="0" err="1" smtClean="0">
                <a:latin typeface="Times New Roman"/>
                <a:cs typeface="Times New Roman"/>
              </a:rPr>
              <a:t>formas</a:t>
            </a:r>
            <a:r>
              <a:rPr lang="az-Latn-AZ" sz="2800" dirty="0" smtClean="0">
                <a:latin typeface="Times New Roman"/>
                <a:cs typeface="Times New Roman"/>
              </a:rPr>
              <a:t>ın</a:t>
            </a:r>
            <a:r>
              <a:rPr lang="en-GB" sz="2800" dirty="0" smtClean="0">
                <a:latin typeface="Times New Roman"/>
                <a:cs typeface="Times New Roman"/>
              </a:rPr>
              <a:t>da </a:t>
            </a:r>
            <a:r>
              <a:rPr lang="en-GB" sz="2800" dirty="0" err="1" smtClean="0">
                <a:latin typeface="Times New Roman"/>
                <a:cs typeface="Times New Roman"/>
              </a:rPr>
              <a:t>istifadə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olunur</a:t>
            </a:r>
            <a:r>
              <a:rPr lang="en-GB" sz="2800" dirty="0" smtClean="0">
                <a:latin typeface="Times New Roman"/>
                <a:cs typeface="Times New Roman"/>
              </a:rPr>
              <a:t>. </a:t>
            </a:r>
            <a:endParaRPr lang="az-Latn-AZ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0" y="442912"/>
            <a:ext cx="8686800" cy="6415087"/>
          </a:xfrm>
        </p:spPr>
        <p:txBody>
          <a:bodyPr/>
          <a:lstStyle/>
          <a:p>
            <a:pPr algn="ctr" eaLnBrk="1" hangingPunct="1">
              <a:buNone/>
            </a:pPr>
            <a:r>
              <a:rPr lang="en-GB" b="1" dirty="0"/>
              <a:t> </a:t>
            </a:r>
            <a:r>
              <a:rPr lang="en-GB" b="1" dirty="0" err="1">
                <a:latin typeface="Times New Roman"/>
                <a:cs typeface="Times New Roman"/>
              </a:rPr>
              <a:t>R</a:t>
            </a:r>
            <a:r>
              <a:rPr lang="en-GB" b="1" dirty="0" err="1" smtClean="0">
                <a:latin typeface="Times New Roman"/>
                <a:cs typeface="Times New Roman"/>
              </a:rPr>
              <a:t>ekombinant</a:t>
            </a:r>
            <a:r>
              <a:rPr lang="en-GB" b="1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p</a:t>
            </a:r>
            <a:r>
              <a:rPr lang="en-GB" b="1" dirty="0" err="1" smtClean="0">
                <a:latin typeface="Times New Roman"/>
                <a:cs typeface="Times New Roman"/>
              </a:rPr>
              <a:t>reparatlar</a:t>
            </a:r>
            <a:r>
              <a:rPr lang="en-GB" b="1" dirty="0" smtClean="0">
                <a:latin typeface="Times New Roman"/>
                <a:cs typeface="Times New Roman"/>
              </a:rPr>
              <a:t> </a:t>
            </a:r>
            <a:endParaRPr lang="en-GB" b="1" dirty="0">
              <a:latin typeface="Times New Roman"/>
              <a:cs typeface="Times New Roman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SzPct val="80000"/>
              <a:buFont typeface="Wingdings" charset="2"/>
              <a:buChar char="u"/>
            </a:pPr>
            <a:r>
              <a:rPr lang="en-GB" sz="2800" dirty="0" smtClean="0">
                <a:latin typeface="Times New Roman"/>
                <a:cs typeface="Times New Roman"/>
              </a:rPr>
              <a:t>H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ceyrə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kulturas</a:t>
            </a:r>
            <a:r>
              <a:rPr lang="az-Latn-AZ" sz="2800" dirty="0" smtClean="0">
                <a:latin typeface="Times New Roman"/>
                <a:cs typeface="Times New Roman"/>
              </a:rPr>
              <a:t>ından</a:t>
            </a:r>
            <a:r>
              <a:rPr lang="en-GB" sz="2800" dirty="0" smtClean="0">
                <a:latin typeface="Times New Roman"/>
                <a:cs typeface="Times New Roman"/>
              </a:rPr>
              <a:t> gen m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həndisliyi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sulu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ilə</a:t>
            </a:r>
            <a:r>
              <a:rPr lang="en-GB" sz="2800" dirty="0" smtClean="0">
                <a:latin typeface="Times New Roman"/>
                <a:cs typeface="Times New Roman"/>
              </a:rPr>
              <a:t> al</a:t>
            </a:r>
            <a:r>
              <a:rPr lang="az-Latn-AZ" sz="2800" dirty="0" smtClean="0">
                <a:latin typeface="Times New Roman"/>
                <a:cs typeface="Times New Roman"/>
              </a:rPr>
              <a:t>ınır.</a:t>
            </a:r>
          </a:p>
          <a:p>
            <a:pPr eaLnBrk="1" hangingPunct="1">
              <a:buClr>
                <a:schemeClr val="accent2"/>
              </a:buClr>
              <a:buSzPct val="80000"/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SzPct val="80000"/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VIII faktorun aktivliyi 1 mq  ümumi zülalda 1000BV-dən yüksək olur.</a:t>
            </a:r>
          </a:p>
          <a:p>
            <a:pPr eaLnBrk="1" hangingPunct="1">
              <a:buClr>
                <a:schemeClr val="accent2"/>
              </a:buClr>
              <a:buSzPct val="80000"/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SzPct val="80000"/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Virusa yoluxmaq baxımından tam təhlukəsizdir.</a:t>
            </a:r>
          </a:p>
          <a:p>
            <a:pPr eaLnBrk="1" hangingPunct="1">
              <a:buClr>
                <a:schemeClr val="accent2"/>
              </a:buClr>
              <a:buSzPct val="80000"/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SzPct val="80000"/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Antigen xüsusiyyətlərini saxlayır. Tətbiqi zamanı xəstəliyi inhib</a:t>
            </a:r>
            <a:r>
              <a:rPr lang="en-US" sz="2800" dirty="0" err="1" smtClean="0">
                <a:latin typeface="Times New Roman"/>
                <a:cs typeface="Times New Roman"/>
              </a:rPr>
              <a:t>i</a:t>
            </a:r>
            <a:r>
              <a:rPr lang="az-Latn-AZ" sz="2800" dirty="0" smtClean="0">
                <a:latin typeface="Times New Roman"/>
                <a:cs typeface="Times New Roman"/>
              </a:rPr>
              <a:t>tor formaya transformasiya edə bilər</a:t>
            </a:r>
            <a:r>
              <a:rPr lang="az-Latn-AZ" sz="2800" dirty="0" smtClean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332657"/>
            <a:ext cx="8686800" cy="684076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smtClean="0">
                <a:latin typeface="Times New Roman"/>
                <a:cs typeface="Times New Roman"/>
              </a:rPr>
              <a:t>IX </a:t>
            </a:r>
            <a:r>
              <a:rPr lang="en-GB" b="1" dirty="0" err="1" smtClean="0">
                <a:latin typeface="Times New Roman"/>
                <a:cs typeface="Times New Roman"/>
              </a:rPr>
              <a:t>faktorun</a:t>
            </a:r>
            <a:r>
              <a:rPr lang="en-GB" b="1" dirty="0" smtClean="0">
                <a:latin typeface="Times New Roman"/>
                <a:cs typeface="Times New Roman"/>
              </a:rPr>
              <a:t>  </a:t>
            </a:r>
            <a:r>
              <a:rPr lang="en-GB" b="1" dirty="0" err="1" smtClean="0">
                <a:latin typeface="Times New Roman"/>
                <a:cs typeface="Times New Roman"/>
              </a:rPr>
              <a:t>konsentratları</a:t>
            </a:r>
            <a:endParaRPr lang="az-Latn-AZ" b="1" dirty="0" smtClean="0">
              <a:latin typeface="Times New Roman"/>
              <a:cs typeface="Times New Roman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800" b="1" dirty="0" smtClean="0"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en-GB" sz="2800" b="1" dirty="0" smtClean="0">
                <a:latin typeface="Times New Roman"/>
                <a:cs typeface="Times New Roman"/>
              </a:rPr>
              <a:t>1.  IX </a:t>
            </a:r>
            <a:r>
              <a:rPr lang="en-GB" sz="2800" b="1" dirty="0" err="1" smtClean="0">
                <a:latin typeface="Times New Roman"/>
                <a:cs typeface="Times New Roman"/>
              </a:rPr>
              <a:t>faktorun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konsentrat</a:t>
            </a:r>
            <a:r>
              <a:rPr lang="az-Latn-AZ" sz="2800" b="1" dirty="0" smtClean="0">
                <a:latin typeface="Times New Roman"/>
                <a:cs typeface="Times New Roman"/>
              </a:rPr>
              <a:t>ı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endParaRPr lang="en-GB" sz="2800" b="1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2</a:t>
            </a:r>
            <a:r>
              <a:rPr lang="en-GB" sz="2800" b="1" dirty="0" smtClean="0">
                <a:latin typeface="Times New Roman"/>
                <a:cs typeface="Times New Roman"/>
              </a:rPr>
              <a:t>. IX </a:t>
            </a:r>
            <a:r>
              <a:rPr lang="en-GB" sz="2800" b="1" dirty="0" err="1" smtClean="0">
                <a:latin typeface="Times New Roman"/>
                <a:cs typeface="Times New Roman"/>
              </a:rPr>
              <a:t>faktorun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rekombinant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konsentrat</a:t>
            </a:r>
            <a:r>
              <a:rPr lang="az-Latn-AZ" sz="2800" b="1" dirty="0" smtClean="0">
                <a:latin typeface="Times New Roman"/>
                <a:cs typeface="Times New Roman"/>
              </a:rPr>
              <a:t>ı</a:t>
            </a:r>
          </a:p>
          <a:p>
            <a:pPr eaLnBrk="1" hangingPunct="1">
              <a:buFont typeface="Wingdings" pitchFamily="2" charset="2"/>
              <a:buNone/>
            </a:pPr>
            <a:endParaRPr lang="en-GB" sz="2800" b="1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3</a:t>
            </a:r>
            <a:r>
              <a:rPr lang="en-GB" sz="2800" b="1" dirty="0" smtClean="0">
                <a:latin typeface="Times New Roman"/>
                <a:cs typeface="Times New Roman"/>
              </a:rPr>
              <a:t>. </a:t>
            </a:r>
            <a:r>
              <a:rPr lang="en-GB" sz="2800" b="1" dirty="0" err="1" smtClean="0">
                <a:latin typeface="Times New Roman"/>
                <a:cs typeface="Times New Roman"/>
              </a:rPr>
              <a:t>Protrombin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kompleksinin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aktivlənmiş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                        p</a:t>
            </a:r>
            <a:r>
              <a:rPr lang="en-GB" sz="2800" b="1" dirty="0" err="1" smtClean="0">
                <a:latin typeface="Times New Roman"/>
                <a:cs typeface="Times New Roman"/>
              </a:rPr>
              <a:t>reparat</a:t>
            </a:r>
            <a:r>
              <a:rPr lang="az-Latn-AZ" sz="2800" b="1" dirty="0" smtClean="0">
                <a:latin typeface="Times New Roman"/>
                <a:cs typeface="Times New Roman"/>
              </a:rPr>
              <a:t>ı</a:t>
            </a:r>
            <a:r>
              <a:rPr lang="en-GB" sz="2800" b="1" dirty="0" smtClean="0">
                <a:latin typeface="Times New Roman"/>
                <a:cs typeface="Times New Roman"/>
              </a:rPr>
              <a:t>.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Feyba</a:t>
            </a:r>
            <a:r>
              <a:rPr lang="en-GB" sz="2800" dirty="0" smtClean="0">
                <a:latin typeface="Times New Roman"/>
                <a:cs typeface="Times New Roman"/>
              </a:rPr>
              <a:t> (</a:t>
            </a:r>
            <a:r>
              <a:rPr lang="en-GB" sz="2800" dirty="0" err="1" smtClean="0">
                <a:latin typeface="Times New Roman"/>
                <a:cs typeface="Times New Roman"/>
              </a:rPr>
              <a:t>Bakster</a:t>
            </a:r>
            <a:r>
              <a:rPr lang="en-GB" sz="2800" dirty="0" smtClean="0">
                <a:latin typeface="Times New Roman"/>
                <a:cs typeface="Times New Roman"/>
              </a:rPr>
              <a:t>-</a:t>
            </a:r>
            <a:r>
              <a:rPr lang="az-Latn-AZ" sz="2800" dirty="0" smtClean="0">
                <a:latin typeface="Times New Roman"/>
                <a:cs typeface="Times New Roman"/>
              </a:rPr>
              <a:t>İmmuno,</a:t>
            </a:r>
            <a:r>
              <a:rPr lang="en-GB" sz="2800" dirty="0" smtClean="0">
                <a:latin typeface="Times New Roman"/>
                <a:cs typeface="Times New Roman"/>
              </a:rPr>
              <a:t> ABŞ) </a:t>
            </a:r>
            <a:r>
              <a:rPr lang="en-GB" sz="2800" dirty="0" err="1" smtClean="0">
                <a:latin typeface="Times New Roman"/>
                <a:cs typeface="Times New Roman"/>
              </a:rPr>
              <a:t>və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 smtClean="0">
                <a:latin typeface="Times New Roman"/>
                <a:cs typeface="Times New Roman"/>
              </a:rPr>
              <a:t> Ok</a:t>
            </a:r>
            <a:r>
              <a:rPr lang="en-GB" sz="2800" dirty="0" err="1" smtClean="0">
                <a:latin typeface="Times New Roman"/>
                <a:cs typeface="Times New Roman"/>
              </a:rPr>
              <a:t>topleks</a:t>
            </a:r>
            <a:r>
              <a:rPr lang="en-GB" sz="2800" dirty="0" smtClean="0">
                <a:latin typeface="Times New Roman"/>
                <a:cs typeface="Times New Roman"/>
              </a:rPr>
              <a:t> ( </a:t>
            </a:r>
            <a:r>
              <a:rPr lang="az-Latn-AZ" sz="2800" dirty="0" smtClean="0">
                <a:latin typeface="Times New Roman"/>
                <a:cs typeface="Times New Roman"/>
              </a:rPr>
              <a:t>İsveçrə</a:t>
            </a:r>
            <a:r>
              <a:rPr lang="en-GB" sz="2800" dirty="0" smtClean="0">
                <a:latin typeface="Times New Roman"/>
                <a:cs typeface="Times New Roman"/>
              </a:rPr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4. </a:t>
            </a:r>
            <a:r>
              <a:rPr lang="en-GB" sz="2800" b="1" dirty="0" err="1" smtClean="0">
                <a:latin typeface="Times New Roman"/>
                <a:cs typeface="Times New Roman"/>
              </a:rPr>
              <a:t>Protrombin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kompleksi</a:t>
            </a:r>
            <a:r>
              <a:rPr lang="az-Cyrl-AZ" sz="2800" b="1" dirty="0" smtClean="0">
                <a:latin typeface="Times New Roman"/>
                <a:cs typeface="Times New Roman"/>
              </a:rPr>
              <a:t>(</a:t>
            </a: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>
                <a:latin typeface="Times New Roman"/>
                <a:cs typeface="Times New Roman"/>
              </a:rPr>
              <a:t>PPSB, </a:t>
            </a:r>
            <a:r>
              <a:rPr lang="az-Latn-AZ" sz="2800" dirty="0" smtClean="0">
                <a:latin typeface="Times New Roman"/>
                <a:cs typeface="Times New Roman"/>
              </a:rPr>
              <a:t>Prothrompleks-T) 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Tərkibində</a:t>
            </a:r>
            <a:r>
              <a:rPr lang="en-GB" sz="2800" dirty="0" smtClean="0">
                <a:latin typeface="Times New Roman"/>
                <a:cs typeface="Times New Roman"/>
              </a:rPr>
              <a:t> II, IX, X </a:t>
            </a:r>
            <a:r>
              <a:rPr lang="en-GB" sz="2800" dirty="0" err="1" smtClean="0">
                <a:latin typeface="Times New Roman"/>
                <a:cs typeface="Times New Roman"/>
              </a:rPr>
              <a:t>və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az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miqdarda</a:t>
            </a:r>
            <a:r>
              <a:rPr lang="en-GB" sz="2800" dirty="0" smtClean="0">
                <a:latin typeface="Times New Roman"/>
                <a:cs typeface="Times New Roman"/>
              </a:rPr>
              <a:t> VII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olur</a:t>
            </a:r>
            <a:r>
              <a:rPr lang="en-GB" sz="2800" dirty="0" smtClean="0">
                <a:latin typeface="Times New Roman"/>
                <a:cs typeface="Times New Roman"/>
              </a:rPr>
              <a:t>.  </a:t>
            </a:r>
            <a:endParaRPr lang="en-GB" sz="2800" b="1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>
          <a:xfrm>
            <a:off x="323850" y="908720"/>
            <a:ext cx="8229600" cy="5256584"/>
          </a:xfrm>
        </p:spPr>
        <p:txBody>
          <a:bodyPr/>
          <a:lstStyle/>
          <a:p>
            <a:pPr marL="0" indent="0" algn="ctr">
              <a:buClr>
                <a:schemeClr val="accent2"/>
              </a:buClr>
              <a:buNone/>
            </a:pPr>
            <a:r>
              <a:rPr lang="az-Latn-AZ" b="1" dirty="0" smtClean="0"/>
              <a:t>      </a:t>
            </a:r>
            <a:r>
              <a:rPr lang="az-Latn-AZ" b="1" dirty="0" smtClean="0">
                <a:latin typeface="Times New Roman"/>
                <a:cs typeface="Times New Roman"/>
              </a:rPr>
              <a:t>Profilaktik müalicə 2 növdür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dirty="0" smtClean="0">
                <a:latin typeface="Times New Roman"/>
                <a:cs typeface="Times New Roman"/>
              </a:rPr>
              <a:t> B</a:t>
            </a:r>
            <a:r>
              <a:rPr lang="az-Latn-AZ" sz="2800" dirty="0" smtClean="0">
                <a:latin typeface="Times New Roman"/>
                <a:cs typeface="Times New Roman"/>
              </a:rPr>
              <a:t>irincili və ya ilkin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Ikincili</a:t>
            </a:r>
          </a:p>
          <a:p>
            <a:pPr marL="0" indent="0">
              <a:buClr>
                <a:schemeClr val="accent2"/>
              </a:buClr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marL="0" indent="0" algn="ctr">
              <a:buClr>
                <a:schemeClr val="accent2"/>
              </a:buClr>
              <a:buNone/>
            </a:pPr>
            <a:r>
              <a:rPr lang="az-Latn-AZ" dirty="0" smtClean="0">
                <a:latin typeface="Times New Roman"/>
                <a:cs typeface="Times New Roman"/>
              </a:rPr>
              <a:t>      </a:t>
            </a:r>
            <a:r>
              <a:rPr lang="az-Latn-AZ" b="1" dirty="0" smtClean="0">
                <a:latin typeface="Times New Roman"/>
                <a:cs typeface="Times New Roman"/>
              </a:rPr>
              <a:t>Birincili profilaktika təyin edilir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dirty="0" smtClean="0">
                <a:latin typeface="Times New Roman"/>
                <a:cs typeface="Times New Roman"/>
              </a:rPr>
              <a:t>  </a:t>
            </a:r>
            <a:r>
              <a:rPr lang="az-Latn-AZ" sz="2800" dirty="0" smtClean="0">
                <a:latin typeface="Times New Roman"/>
                <a:cs typeface="Times New Roman"/>
              </a:rPr>
              <a:t>2 yaşa qədər uşaqlara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 Oynaqlara yalnız 1 dəfə qansızma olduqda</a:t>
            </a:r>
          </a:p>
          <a:p>
            <a:pPr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/>
          </a:p>
          <a:p>
            <a:pPr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az-Latn-AZ" b="1" dirty="0" smtClean="0">
                <a:latin typeface="Times New Roman"/>
                <a:cs typeface="Times New Roman"/>
              </a:rPr>
              <a:t>İkincili profilaktika təyin edilir: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/>
                <a:cs typeface="Times New Roman"/>
              </a:rPr>
              <a:t>       </a:t>
            </a:r>
            <a:r>
              <a:rPr lang="az-Latn-AZ" sz="2800" dirty="0" smtClean="0">
                <a:latin typeface="Times New Roman"/>
                <a:cs typeface="Times New Roman"/>
              </a:rPr>
              <a:t>a) 2 yaşdan böyük uşaqlara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      </a:t>
            </a:r>
            <a:r>
              <a:rPr lang="az-Latn-AZ" sz="2800" dirty="0" smtClean="0">
                <a:latin typeface="Times New Roman"/>
                <a:cs typeface="Times New Roman"/>
              </a:rPr>
              <a:t>  b) oynaqlara 2 və daha artıq qansızmalar </a:t>
            </a:r>
            <a:endParaRPr lang="ru-RU" sz="2800" dirty="0" smtClean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/>
                <a:cs typeface="Times New Roman"/>
              </a:rPr>
              <a:t>            </a:t>
            </a:r>
            <a:r>
              <a:rPr lang="az-Latn-AZ" sz="2800" dirty="0" smtClean="0">
                <a:latin typeface="Times New Roman"/>
                <a:cs typeface="Times New Roman"/>
              </a:rPr>
              <a:t>olduqda </a:t>
            </a:r>
          </a:p>
          <a:p>
            <a:pPr marL="0" indent="0">
              <a:buNone/>
            </a:pPr>
            <a:r>
              <a:rPr lang="az-Latn-AZ" b="1" dirty="0" smtClean="0">
                <a:latin typeface="Times New Roman"/>
                <a:cs typeface="Times New Roman"/>
              </a:rPr>
              <a:t>İkincili profilaktika uzunmüddətli və qısamüddətli olur </a:t>
            </a:r>
            <a:endParaRPr lang="ru-RU" b="1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61928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VIII faktorun dozasının individual seçilməsi üçün qan nümunəsinin götürülmə protokolu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( Sven Björkman 2008 )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Tarix</a:t>
            </a:r>
            <a:r>
              <a:rPr lang="az-Latn-AZ" sz="1400" b="1" i="1" u="sng" smtClean="0"/>
              <a:t>: 10/XII/2009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Müalicə həkimi </a:t>
            </a:r>
            <a:r>
              <a:rPr lang="az-Latn-AZ" sz="1400" b="1" i="1" u="sng" smtClean="0"/>
              <a:t>Əlizadə G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Qan nümunəsinin götürülməsinə və prepaaratın yeridilməsinə cavabdeh tibb bacısı :</a:t>
            </a:r>
            <a:r>
              <a:rPr lang="az-Latn-AZ" sz="1400" b="1" i="1" u="sng" smtClean="0"/>
              <a:t>Məhərrəmova S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Xəstə haqqında məlumat: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Pasientin identifikatoru: </a:t>
            </a:r>
            <a:r>
              <a:rPr lang="az-Latn-AZ" sz="1400" b="1" i="1" u="sng" smtClean="0"/>
              <a:t>AZE3   </a:t>
            </a:r>
            <a:r>
              <a:rPr lang="az-Latn-AZ" sz="1400" b="1" i="1" smtClean="0"/>
              <a:t>      Dogum tarixi: </a:t>
            </a:r>
            <a:r>
              <a:rPr lang="az-Latn-AZ" sz="1400" b="1" i="1" u="sng" smtClean="0"/>
              <a:t>21/V/1988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Çəkisi: </a:t>
            </a:r>
            <a:r>
              <a:rPr lang="az-Latn-AZ" sz="1400" b="1" i="1" u="sng" smtClean="0"/>
              <a:t>58 kq    </a:t>
            </a:r>
            <a:r>
              <a:rPr lang="az-Latn-AZ" sz="1400" b="1" i="1" smtClean="0"/>
              <a:t>Boyu: </a:t>
            </a:r>
            <a:r>
              <a:rPr lang="az-Latn-AZ" sz="1400" b="1" i="1" u="sng" smtClean="0"/>
              <a:t>170 sm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Xəstəliyin ağırlığı,qanda VIII faktorun  miqdarı : </a:t>
            </a:r>
            <a:r>
              <a:rPr lang="az-Latn-AZ" sz="1400" b="1" i="1" u="sng" smtClean="0"/>
              <a:t>0.2% 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Dozalanma haqqında məlumat: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Preparat : </a:t>
            </a:r>
            <a:r>
              <a:rPr lang="az-Latn-AZ" sz="1400" b="1" i="1" u="sng" smtClean="0"/>
              <a:t>Octanate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Müayinə üçün yeridilən doza  :</a:t>
            </a:r>
            <a:r>
              <a:rPr lang="az-Latn-AZ" sz="1400" b="1" i="1" u="sng" smtClean="0"/>
              <a:t>2500 BV   ( 40 BV/kq-dan az olmamalıdır )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Sonuncu yeridilən doza: </a:t>
            </a:r>
            <a:r>
              <a:rPr lang="az-Latn-AZ" sz="1400" b="1" i="1" u="sng" smtClean="0"/>
              <a:t>1000 BV</a:t>
            </a:r>
            <a:r>
              <a:rPr lang="az-Latn-AZ" sz="1400" b="1" i="1" smtClean="0"/>
              <a:t>            Tarix: </a:t>
            </a:r>
            <a:r>
              <a:rPr lang="az-Latn-AZ" sz="1400" b="1" i="1" u="sng" smtClean="0"/>
              <a:t>04/XII/2009       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Saat: </a:t>
            </a:r>
            <a:r>
              <a:rPr lang="az-Latn-AZ" sz="1400" b="1" i="1" u="sng" smtClean="0"/>
              <a:t>12.00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Qan nümunəsinin götürülməsi və FVIII yeridilməsi: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Gün-1,tarix: </a:t>
            </a:r>
            <a:r>
              <a:rPr lang="az-Latn-AZ" sz="1400" b="1" i="1" u="sng" smtClean="0"/>
              <a:t>10/XII/2009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Preparat yeridilmədən öncə götürülən qan nümunəsi,vaxtı: </a:t>
            </a:r>
            <a:r>
              <a:rPr lang="az-Latn-AZ" sz="1400" b="1" i="1" u="sng" smtClean="0"/>
              <a:t>10.30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FVIII </a:t>
            </a:r>
            <a:r>
              <a:rPr lang="az-Latn-AZ" sz="1400" b="1" i="1" u="sng" smtClean="0"/>
              <a:t>0.2%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Infuziyanin faktiki başlanma vaxtı: </a:t>
            </a:r>
            <a:r>
              <a:rPr lang="az-Latn-AZ" sz="1400" b="1" i="1" u="sng" smtClean="0"/>
              <a:t>10.35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Infuziyanın başa çatması </a:t>
            </a:r>
            <a:r>
              <a:rPr lang="az-Latn-AZ" sz="1400" b="1" i="1" u="sng" smtClean="0"/>
              <a:t>10.40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Preparat yeridildikdən 4-6 saat sonra qan nümunəsinin faktiki götürülmə tarixi:</a:t>
            </a:r>
            <a:r>
              <a:rPr lang="az-Latn-AZ" sz="1400" b="1" i="1" u="sng" smtClean="0"/>
              <a:t> 15.00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FVIII </a:t>
            </a:r>
            <a:r>
              <a:rPr lang="az-Latn-AZ" sz="1400" b="1" i="1" u="sng" smtClean="0"/>
              <a:t>74%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Gün-2,tarix: </a:t>
            </a:r>
            <a:r>
              <a:rPr lang="az-Latn-AZ" sz="1400" b="1" i="1" u="sng" smtClean="0"/>
              <a:t> 11/XII/2009</a:t>
            </a:r>
            <a:endParaRPr lang="az-Latn-AZ" sz="1400" b="1" i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Preparat yeridildikdən 24-34 saat sonra qan nümunəsinin faktiki götürülmə tarixi:</a:t>
            </a:r>
            <a:r>
              <a:rPr lang="az-Latn-AZ" sz="1400" b="1" i="1" u="sng" smtClean="0"/>
              <a:t> 11.10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az-Latn-AZ" sz="1400" b="1" i="1" smtClean="0"/>
              <a:t>FVIII : </a:t>
            </a:r>
            <a:r>
              <a:rPr lang="az-Latn-AZ" sz="1400" b="1" i="1" u="sng" smtClean="0"/>
              <a:t>4.14%</a:t>
            </a:r>
            <a:endParaRPr lang="az-Latn-AZ" sz="1400" b="1" i="1" smtClean="0"/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686800" cy="49688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az-Cyrl-AZ" sz="2800" dirty="0" smtClean="0"/>
              <a:t>   </a:t>
            </a:r>
            <a:r>
              <a:rPr lang="az-Cyrl-AZ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Hemofiliya</a:t>
            </a:r>
            <a:r>
              <a:rPr lang="en-GB" sz="2800" dirty="0" smtClean="0">
                <a:latin typeface="Times New Roman"/>
                <a:cs typeface="Times New Roman"/>
              </a:rPr>
              <a:t> A </a:t>
            </a:r>
            <a:r>
              <a:rPr lang="en-GB" sz="2800" dirty="0" err="1" smtClean="0">
                <a:latin typeface="Times New Roman"/>
                <a:cs typeface="Times New Roman"/>
              </a:rPr>
              <a:t>və</a:t>
            </a:r>
            <a:r>
              <a:rPr lang="en-GB" sz="2800" dirty="0" smtClean="0">
                <a:latin typeface="Times New Roman"/>
                <a:cs typeface="Times New Roman"/>
              </a:rPr>
              <a:t> B </a:t>
            </a:r>
            <a:r>
              <a:rPr lang="en-GB" sz="2800" dirty="0" err="1" smtClean="0">
                <a:latin typeface="Times New Roman"/>
                <a:cs typeface="Times New Roman"/>
              </a:rPr>
              <a:t>xəstəliyinin</a:t>
            </a:r>
            <a:r>
              <a:rPr lang="en-GB" sz="2800" dirty="0" smtClean="0">
                <a:latin typeface="Times New Roman"/>
                <a:cs typeface="Times New Roman"/>
              </a:rPr>
              <a:t> a</a:t>
            </a:r>
            <a:r>
              <a:rPr lang="az-Latn-AZ" sz="2800" dirty="0" smtClean="0">
                <a:latin typeface="Times New Roman"/>
                <a:cs typeface="Times New Roman"/>
              </a:rPr>
              <a:t>ğır formasında   hemorragik əlamətlərin olub olmamasından asılı olmayaraq p</a:t>
            </a:r>
            <a:r>
              <a:rPr lang="en-GB" sz="2800" dirty="0" err="1" smtClean="0">
                <a:latin typeface="Times New Roman"/>
                <a:cs typeface="Times New Roman"/>
              </a:rPr>
              <a:t>rofilaktik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mualicə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L.M.Nilssonun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sxemi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az-Cyrl-AZ" sz="2800" dirty="0" smtClean="0">
                <a:latin typeface="Times New Roman"/>
                <a:cs typeface="Times New Roman"/>
              </a:rPr>
              <a:t>   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en-GB" sz="2800" dirty="0" err="1" smtClean="0">
                <a:latin typeface="Times New Roman"/>
                <a:cs typeface="Times New Roman"/>
              </a:rPr>
              <a:t>zrə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təyin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olunur</a:t>
            </a:r>
            <a:r>
              <a:rPr lang="en-GB" sz="2800" dirty="0" smtClean="0">
                <a:latin typeface="Times New Roman"/>
                <a:cs typeface="Times New Roman"/>
              </a:rPr>
              <a:t>: </a:t>
            </a:r>
          </a:p>
          <a:p>
            <a:pPr eaLnBrk="1" hangingPunct="1"/>
            <a:endParaRPr lang="en-GB" sz="2800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latin typeface="Times New Roman"/>
                <a:cs typeface="Times New Roman"/>
              </a:rPr>
              <a:t>1. </a:t>
            </a:r>
            <a:r>
              <a:rPr lang="en-GB" sz="2800" b="1" dirty="0" err="1" smtClean="0">
                <a:latin typeface="Times New Roman"/>
                <a:cs typeface="Times New Roman"/>
              </a:rPr>
              <a:t>Hemofiliya</a:t>
            </a:r>
            <a:r>
              <a:rPr lang="en-GB" sz="2800" b="1" dirty="0" smtClean="0">
                <a:latin typeface="Times New Roman"/>
                <a:cs typeface="Times New Roman"/>
              </a:rPr>
              <a:t> A</a:t>
            </a:r>
            <a:r>
              <a:rPr lang="en-GB" sz="2800" dirty="0" smtClean="0">
                <a:latin typeface="Times New Roman"/>
                <a:cs typeface="Times New Roman"/>
              </a:rPr>
              <a:t> - 25- 40BV VIII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hər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kq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cəkiyə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 err="1" smtClean="0">
                <a:latin typeface="Times New Roman"/>
                <a:cs typeface="Times New Roman"/>
              </a:rPr>
              <a:t>həftədə</a:t>
            </a:r>
            <a:r>
              <a:rPr lang="en-GB" sz="2800" dirty="0" smtClean="0">
                <a:latin typeface="Times New Roman"/>
                <a:cs typeface="Times New Roman"/>
              </a:rPr>
              <a:t> 3 </a:t>
            </a:r>
            <a:r>
              <a:rPr lang="en-GB" sz="2800" dirty="0" err="1" smtClean="0">
                <a:latin typeface="Times New Roman"/>
                <a:cs typeface="Times New Roman"/>
              </a:rPr>
              <a:t>dəfə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latin typeface="Times New Roman"/>
                <a:cs typeface="Times New Roman"/>
              </a:rPr>
              <a:t>2. </a:t>
            </a:r>
            <a:r>
              <a:rPr lang="en-GB" sz="2800" b="1" dirty="0" err="1" smtClean="0">
                <a:latin typeface="Times New Roman"/>
                <a:cs typeface="Times New Roman"/>
              </a:rPr>
              <a:t>Hemofiliya</a:t>
            </a:r>
            <a:r>
              <a:rPr lang="en-GB" sz="2800" b="1" dirty="0" smtClean="0">
                <a:latin typeface="Times New Roman"/>
                <a:cs typeface="Times New Roman"/>
              </a:rPr>
              <a:t> B</a:t>
            </a:r>
            <a:r>
              <a:rPr lang="en-GB" sz="2800" dirty="0" smtClean="0">
                <a:latin typeface="Times New Roman"/>
                <a:cs typeface="Times New Roman"/>
              </a:rPr>
              <a:t> - 25- 40BV IX </a:t>
            </a:r>
            <a:r>
              <a:rPr lang="en-GB" sz="2800" dirty="0" err="1" smtClean="0">
                <a:latin typeface="Times New Roman"/>
                <a:cs typeface="Times New Roman"/>
              </a:rPr>
              <a:t>faktor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hər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kq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cəkiyə</a:t>
            </a:r>
            <a:r>
              <a:rPr lang="en-GB" sz="2800" dirty="0" smtClean="0">
                <a:latin typeface="Times New Roman"/>
                <a:cs typeface="Times New Roman"/>
              </a:rPr>
              <a:t>, </a:t>
            </a:r>
            <a:r>
              <a:rPr lang="en-GB" sz="2800" dirty="0" err="1" smtClean="0">
                <a:latin typeface="Times New Roman"/>
                <a:cs typeface="Times New Roman"/>
              </a:rPr>
              <a:t>həftədə</a:t>
            </a:r>
            <a:r>
              <a:rPr lang="en-GB" sz="2800" dirty="0" smtClean="0">
                <a:latin typeface="Times New Roman"/>
                <a:cs typeface="Times New Roman"/>
              </a:rPr>
              <a:t> 2 </a:t>
            </a:r>
            <a:r>
              <a:rPr lang="en-GB" sz="2800" dirty="0" err="1" smtClean="0">
                <a:latin typeface="Times New Roman"/>
                <a:cs typeface="Times New Roman"/>
              </a:rPr>
              <a:t>dəfə</a:t>
            </a:r>
            <a:r>
              <a:rPr lang="az-Cyrl-AZ" sz="2800" dirty="0" smtClean="0">
                <a:latin typeface="Times New Roman"/>
                <a:cs typeface="Times New Roman"/>
              </a:rPr>
              <a:t> </a:t>
            </a:r>
            <a:endParaRPr lang="az-Latn-AZ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512" y="146050"/>
          <a:ext cx="9056688" cy="666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764704"/>
            <a:ext cx="4254822" cy="475027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   </a:t>
            </a:r>
            <a:r>
              <a:rPr lang="az-Latn-AZ" sz="2400" dirty="0" smtClean="0">
                <a:latin typeface="Times New Roman"/>
                <a:cs typeface="Times New Roman"/>
              </a:rPr>
              <a:t>Profilaktik </a:t>
            </a:r>
            <a:r>
              <a:rPr lang="az-Latn-AZ" sz="2400" dirty="0" smtClean="0">
                <a:latin typeface="Times New Roman"/>
                <a:cs typeface="Times New Roman"/>
              </a:rPr>
              <a:t>müalicə ilə 25 illik dünya təcrubəsində hemofiliyalı xəstələrdə həyat keyfiyyətinin yaxşılaşdırılması və orta yaşama müddətinin saglam insanların orta yaşama müddətinə çatdırılması yolunda böyük nailiyyətlər əldə edilmişdir .</a:t>
            </a:r>
            <a:endParaRPr lang="ru-RU" sz="2400" dirty="0" smtClean="0">
              <a:latin typeface="Times New Roman"/>
              <a:cs typeface="Times New Roman"/>
            </a:endParaRPr>
          </a:p>
          <a:p>
            <a:endParaRPr lang="ru-RU" sz="2400" dirty="0" smtClean="0"/>
          </a:p>
        </p:txBody>
      </p:sp>
      <p:pic>
        <p:nvPicPr>
          <p:cNvPr id="78851" name="Picture 9" descr="b-360520-voleybol_ma%C3%A7%C4%B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16113"/>
            <a:ext cx="3884613" cy="41767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76250"/>
            <a:ext cx="8579296" cy="5649913"/>
          </a:xfrm>
        </p:spPr>
        <p:txBody>
          <a:bodyPr/>
          <a:lstStyle/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/>
                <a:cs typeface="Times New Roman"/>
              </a:rPr>
              <a:t>1940-cı </a:t>
            </a:r>
            <a:r>
              <a:rPr lang="ru-RU" sz="2800" dirty="0" err="1" smtClean="0">
                <a:latin typeface="Times New Roman"/>
                <a:cs typeface="Times New Roman"/>
              </a:rPr>
              <a:t>illərin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sonuna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qədər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hemofiliya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xəstəliyinin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ancaq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bir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formas</a:t>
            </a:r>
            <a:r>
              <a:rPr lang="az-Latn-AZ" sz="2800" dirty="0" smtClean="0">
                <a:latin typeface="Times New Roman"/>
                <a:cs typeface="Times New Roman"/>
              </a:rPr>
              <a:t>ının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oldu</a:t>
            </a:r>
            <a:r>
              <a:rPr lang="az-Latn-AZ" sz="2800" dirty="0" smtClean="0">
                <a:latin typeface="Times New Roman"/>
                <a:cs typeface="Times New Roman"/>
              </a:rPr>
              <a:t>ğu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d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ş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n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l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rd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smtClean="0">
                <a:latin typeface="Times New Roman"/>
                <a:cs typeface="Times New Roman"/>
              </a:rPr>
              <a:t>.</a:t>
            </a: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endParaRPr lang="ru-RU" sz="2800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Lakin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Argentinadan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Pavlovski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adl</a:t>
            </a:r>
            <a:r>
              <a:rPr lang="az-Latn-AZ" sz="2800" dirty="0" smtClean="0">
                <a:latin typeface="Times New Roman"/>
                <a:cs typeface="Times New Roman"/>
              </a:rPr>
              <a:t>ı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alim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bir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hemofiliyal</a:t>
            </a:r>
            <a:r>
              <a:rPr lang="az-Latn-AZ" sz="2800" dirty="0" smtClean="0">
                <a:latin typeface="Times New Roman"/>
                <a:cs typeface="Times New Roman"/>
              </a:rPr>
              <a:t>ı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xəstənin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qan</a:t>
            </a:r>
            <a:r>
              <a:rPr lang="az-Latn-AZ" sz="2800" dirty="0" smtClean="0">
                <a:latin typeface="Times New Roman"/>
                <a:cs typeface="Times New Roman"/>
              </a:rPr>
              <a:t>ını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digər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bir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xəstəyə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k</a:t>
            </a:r>
            <a:r>
              <a:rPr lang="az-Latn-AZ" sz="2800" dirty="0" smtClean="0">
                <a:latin typeface="Times New Roman"/>
                <a:cs typeface="Times New Roman"/>
              </a:rPr>
              <a:t>ö</a:t>
            </a:r>
            <a:r>
              <a:rPr lang="ru-RU" sz="2800" dirty="0" err="1" smtClean="0">
                <a:latin typeface="Times New Roman"/>
                <a:cs typeface="Times New Roman"/>
              </a:rPr>
              <a:t>c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rd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kdə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qan</a:t>
            </a:r>
            <a:r>
              <a:rPr lang="az-Latn-AZ" sz="2800" dirty="0" smtClean="0">
                <a:latin typeface="Times New Roman"/>
                <a:cs typeface="Times New Roman"/>
              </a:rPr>
              <a:t>ın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laxtaland</a:t>
            </a:r>
            <a:r>
              <a:rPr lang="az-Latn-AZ" sz="2800" dirty="0" smtClean="0">
                <a:latin typeface="Times New Roman"/>
                <a:cs typeface="Times New Roman"/>
              </a:rPr>
              <a:t>ığını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m</a:t>
            </a:r>
            <a:r>
              <a:rPr lang="az-Latn-AZ" sz="2800" dirty="0" smtClean="0">
                <a:latin typeface="Times New Roman"/>
                <a:cs typeface="Times New Roman"/>
              </a:rPr>
              <a:t>ü</a:t>
            </a:r>
            <a:r>
              <a:rPr lang="ru-RU" sz="2800" dirty="0" err="1" smtClean="0">
                <a:latin typeface="Times New Roman"/>
                <a:cs typeface="Times New Roman"/>
              </a:rPr>
              <a:t>şahidə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etmişdir</a:t>
            </a:r>
            <a:r>
              <a:rPr lang="ru-RU" sz="2800" dirty="0" smtClean="0">
                <a:latin typeface="Times New Roman"/>
                <a:cs typeface="Times New Roman"/>
              </a:rPr>
              <a:t>. </a:t>
            </a:r>
            <a:r>
              <a:rPr lang="ru-RU" sz="2800" dirty="0" err="1" smtClean="0">
                <a:latin typeface="Times New Roman"/>
                <a:cs typeface="Times New Roman"/>
              </a:rPr>
              <a:t>Bu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“</a:t>
            </a:r>
            <a:r>
              <a:rPr lang="ru-RU" sz="2800" b="1" dirty="0" err="1" smtClean="0">
                <a:latin typeface="Times New Roman"/>
                <a:cs typeface="Times New Roman"/>
              </a:rPr>
              <a:t>komplementar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effekt</a:t>
            </a:r>
            <a:r>
              <a:rPr lang="az-Latn-AZ" sz="2800" b="1" dirty="0" smtClean="0">
                <a:latin typeface="Times New Roman"/>
                <a:cs typeface="Times New Roman"/>
              </a:rPr>
              <a:t>”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adlan</a:t>
            </a:r>
            <a:r>
              <a:rPr lang="az-Latn-AZ" sz="2800" dirty="0" smtClean="0">
                <a:latin typeface="Times New Roman"/>
                <a:cs typeface="Times New Roman"/>
              </a:rPr>
              <a:t>ır.</a:t>
            </a: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   Nəticədə m</a:t>
            </a:r>
            <a:r>
              <a:rPr lang="ru-RU" sz="2800" dirty="0" err="1" smtClean="0">
                <a:latin typeface="Times New Roman"/>
                <a:cs typeface="Times New Roman"/>
              </a:rPr>
              <a:t>əlum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oldu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ki</a:t>
            </a:r>
            <a:r>
              <a:rPr lang="ru-RU" sz="2800" dirty="0" smtClean="0">
                <a:latin typeface="Times New Roman"/>
                <a:cs typeface="Times New Roman"/>
              </a:rPr>
              <a:t>, </a:t>
            </a:r>
            <a:r>
              <a:rPr lang="ru-RU" sz="2800" dirty="0" err="1" smtClean="0">
                <a:latin typeface="Times New Roman"/>
                <a:cs typeface="Times New Roman"/>
              </a:rPr>
              <a:t>xəstəliyə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səbəb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tək</a:t>
            </a:r>
            <a:r>
              <a:rPr lang="ru-RU" sz="2800" dirty="0" smtClean="0">
                <a:latin typeface="Times New Roman"/>
                <a:cs typeface="Times New Roman"/>
              </a:rPr>
              <a:t> VIII </a:t>
            </a:r>
            <a:r>
              <a:rPr lang="ru-RU" sz="2800" dirty="0" err="1" smtClean="0">
                <a:latin typeface="Times New Roman"/>
                <a:cs typeface="Times New Roman"/>
              </a:rPr>
              <a:t>faktor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deyil</a:t>
            </a:r>
            <a:r>
              <a:rPr lang="ru-RU" sz="2800" dirty="0" smtClean="0">
                <a:latin typeface="Times New Roman"/>
                <a:cs typeface="Times New Roman"/>
              </a:rPr>
              <a:t>, </a:t>
            </a:r>
            <a:r>
              <a:rPr lang="ru-RU" sz="2800" dirty="0" err="1" smtClean="0">
                <a:latin typeface="Times New Roman"/>
                <a:cs typeface="Times New Roman"/>
              </a:rPr>
              <a:t>eyni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zamanda</a:t>
            </a:r>
            <a:r>
              <a:rPr lang="ru-RU" sz="2800" dirty="0" smtClean="0">
                <a:latin typeface="Times New Roman"/>
                <a:cs typeface="Times New Roman"/>
              </a:rPr>
              <a:t> IX </a:t>
            </a:r>
            <a:r>
              <a:rPr lang="ru-RU" sz="2800" dirty="0" err="1" smtClean="0">
                <a:latin typeface="Times New Roman"/>
                <a:cs typeface="Times New Roman"/>
              </a:rPr>
              <a:t>faktorun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da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cat</a:t>
            </a:r>
            <a:r>
              <a:rPr lang="az-Latn-AZ" sz="2800" dirty="0" smtClean="0">
                <a:latin typeface="Times New Roman"/>
                <a:cs typeface="Times New Roman"/>
              </a:rPr>
              <a:t>ış</a:t>
            </a:r>
            <a:r>
              <a:rPr lang="ru-RU" sz="2800" dirty="0" err="1" smtClean="0">
                <a:latin typeface="Times New Roman"/>
                <a:cs typeface="Times New Roman"/>
              </a:rPr>
              <a:t>mazl</a:t>
            </a:r>
            <a:r>
              <a:rPr lang="az-Latn-AZ" sz="2800" dirty="0" smtClean="0">
                <a:latin typeface="Times New Roman"/>
                <a:cs typeface="Times New Roman"/>
              </a:rPr>
              <a:t>ığı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ola</a:t>
            </a:r>
            <a:r>
              <a:rPr lang="ru-RU" sz="2800" dirty="0" smtClean="0">
                <a:latin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cs typeface="Times New Roman"/>
              </a:rPr>
              <a:t>bilər</a:t>
            </a:r>
            <a:r>
              <a:rPr lang="ru-RU" sz="2800" dirty="0" smtClean="0">
                <a:latin typeface="Times New Roman"/>
                <a:cs typeface="Times New Roman"/>
              </a:rPr>
              <a:t>.</a:t>
            </a:r>
            <a:endParaRPr lang="az-Latn-AZ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z-Latn-AZ" sz="3200" dirty="0" smtClean="0">
                <a:latin typeface="Times New Roman"/>
                <a:cs typeface="Times New Roman"/>
              </a:rPr>
              <a:t>Profilaktik müalicənin əsas nəticələri</a:t>
            </a:r>
            <a:endParaRPr lang="ru-RU" sz="3200" dirty="0" smtClean="0">
              <a:latin typeface="Times New Roman"/>
              <a:cs typeface="Times New Roman"/>
            </a:endParaRPr>
          </a:p>
        </p:txBody>
      </p:sp>
      <p:sp>
        <p:nvSpPr>
          <p:cNvPr id="79875" name="Rectangle 1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1. </a:t>
            </a:r>
            <a:r>
              <a:rPr lang="az-Latn-AZ" sz="2400" dirty="0" smtClean="0">
                <a:latin typeface="Times New Roman"/>
                <a:cs typeface="Times New Roman"/>
              </a:rPr>
              <a:t>Qanaxmaların sayının</a:t>
            </a:r>
          </a:p>
          <a:p>
            <a:pPr>
              <a:buFont typeface="Wingdings" pitchFamily="2" charset="2"/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 azalması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2. </a:t>
            </a:r>
            <a:r>
              <a:rPr lang="az-Latn-AZ" sz="2400" dirty="0" smtClean="0">
                <a:latin typeface="Times New Roman"/>
                <a:cs typeface="Times New Roman"/>
              </a:rPr>
              <a:t>Həyat keyfiyyətinin </a:t>
            </a:r>
          </a:p>
          <a:p>
            <a:pPr>
              <a:buFont typeface="Wingdings" pitchFamily="2" charset="2"/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yaxşılaşması</a:t>
            </a:r>
          </a:p>
          <a:p>
            <a:endParaRPr lang="ru-RU" sz="2400" dirty="0" smtClean="0"/>
          </a:p>
        </p:txBody>
      </p:sp>
      <p:pic>
        <p:nvPicPr>
          <p:cNvPr id="79876" name="Picture 19" descr="imag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700213"/>
            <a:ext cx="2232025" cy="2160587"/>
          </a:xfrm>
        </p:spPr>
      </p:pic>
      <p:pic>
        <p:nvPicPr>
          <p:cNvPr id="79877" name="Picture 18" descr="uzguculu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3860800"/>
            <a:ext cx="3600450" cy="2305050"/>
          </a:xfrm>
        </p:spPr>
      </p:pic>
      <p:sp>
        <p:nvSpPr>
          <p:cNvPr id="105489" name="Rectangle 1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3. </a:t>
            </a:r>
            <a:r>
              <a:rPr lang="az-Latn-A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Oynaq zədələnmələrinin</a:t>
            </a:r>
          </a:p>
          <a:p>
            <a:pPr>
              <a:buFont typeface="Wingdings" pitchFamily="2" charset="2"/>
              <a:buNone/>
              <a:defRPr/>
            </a:pPr>
            <a:r>
              <a:rPr lang="az-Latn-A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azalması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686800" cy="5309195"/>
          </a:xfrm>
        </p:spPr>
        <p:txBody>
          <a:bodyPr/>
          <a:lstStyle/>
          <a:p>
            <a:pPr marL="0" indent="0" eaLnBrk="1" hangingPunct="1">
              <a:buClr>
                <a:schemeClr val="accent2"/>
              </a:buClr>
              <a:buNone/>
            </a:pPr>
            <a:r>
              <a:rPr lang="en-US" b="1" dirty="0" smtClean="0"/>
              <a:t>	</a:t>
            </a:r>
            <a:r>
              <a:rPr lang="az-Latn-AZ" b="1" dirty="0" smtClean="0">
                <a:latin typeface="Times New Roman"/>
                <a:cs typeface="Times New Roman"/>
              </a:rPr>
              <a:t>Medikamentoz müalicə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endParaRPr lang="az-Latn-AZ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Desmopressin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Antifibrinolitik preparatlar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İltihab əleyhinə preparatlar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Antibiotiklər, ağrıkəsicilər </a:t>
            </a:r>
            <a:r>
              <a:rPr lang="az-Latn-AZ" sz="2800" dirty="0">
                <a:latin typeface="Times New Roman"/>
                <a:cs typeface="Times New Roman"/>
              </a:rPr>
              <a:t>və s.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/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206375" y="371475"/>
            <a:ext cx="8686800" cy="6486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b="1" dirty="0" err="1" smtClean="0">
                <a:latin typeface="Times New Roman"/>
                <a:cs typeface="Times New Roman"/>
              </a:rPr>
              <a:t>Desmopressin</a:t>
            </a:r>
            <a:r>
              <a:rPr lang="en-GB" sz="2800" b="1" dirty="0" smtClean="0">
                <a:latin typeface="Times New Roman"/>
                <a:cs typeface="Times New Roman"/>
              </a:rPr>
              <a:t> (DDAVP) –</a:t>
            </a:r>
            <a:r>
              <a:rPr lang="en-GB" sz="2800" dirty="0" smtClean="0">
                <a:latin typeface="Times New Roman"/>
                <a:cs typeface="Times New Roman"/>
              </a:rPr>
              <a:t>  </a:t>
            </a:r>
            <a:r>
              <a:rPr lang="en-GB" sz="2400" dirty="0" smtClean="0">
                <a:latin typeface="Times New Roman"/>
                <a:cs typeface="Times New Roman"/>
              </a:rPr>
              <a:t>vena </a:t>
            </a:r>
            <a:r>
              <a:rPr lang="en-GB" sz="2400" dirty="0" err="1" smtClean="0">
                <a:latin typeface="Times New Roman"/>
                <a:cs typeface="Times New Roman"/>
              </a:rPr>
              <a:t>daxilinə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və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ya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dərialt</a:t>
            </a:r>
            <a:r>
              <a:rPr lang="az-Latn-AZ" sz="2400" dirty="0" smtClean="0">
                <a:latin typeface="Times New Roman"/>
                <a:cs typeface="Times New Roman"/>
              </a:rPr>
              <a:t>ına</a:t>
            </a:r>
            <a:r>
              <a:rPr lang="en-GB" sz="2400" dirty="0" smtClean="0">
                <a:latin typeface="Times New Roman"/>
                <a:cs typeface="Times New Roman"/>
              </a:rPr>
              <a:t> 0,3 </a:t>
            </a:r>
            <a:r>
              <a:rPr lang="en-GB" sz="2400" dirty="0" err="1" smtClean="0">
                <a:latin typeface="Times New Roman"/>
                <a:cs typeface="Times New Roman"/>
              </a:rPr>
              <a:t>mkq</a:t>
            </a:r>
            <a:r>
              <a:rPr lang="en-GB" sz="2400" dirty="0" smtClean="0">
                <a:latin typeface="Times New Roman"/>
                <a:cs typeface="Times New Roman"/>
              </a:rPr>
              <a:t>/</a:t>
            </a:r>
            <a:r>
              <a:rPr lang="en-GB" sz="2400" dirty="0" err="1" smtClean="0">
                <a:latin typeface="Times New Roman"/>
                <a:cs typeface="Times New Roman"/>
              </a:rPr>
              <a:t>kq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dozada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təyin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edildikdə</a:t>
            </a:r>
            <a:r>
              <a:rPr lang="en-GB" sz="2400" dirty="0" smtClean="0">
                <a:latin typeface="Times New Roman"/>
                <a:cs typeface="Times New Roman"/>
              </a:rPr>
              <a:t>   (</a:t>
            </a:r>
            <a:r>
              <a:rPr lang="en-GB" sz="2400" dirty="0" err="1" smtClean="0">
                <a:latin typeface="Times New Roman"/>
                <a:cs typeface="Times New Roman"/>
              </a:rPr>
              <a:t>Emozint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lang="en-GB" sz="2400" dirty="0" err="1" smtClean="0">
                <a:latin typeface="Times New Roman"/>
                <a:cs typeface="Times New Roman"/>
              </a:rPr>
              <a:t>Oktostim</a:t>
            </a:r>
            <a:r>
              <a:rPr lang="az-Cyrl-AZ" sz="2400" dirty="0" smtClean="0">
                <a:latin typeface="Times New Roman"/>
                <a:cs typeface="Times New Roman"/>
              </a:rPr>
              <a:t>, Minirin</a:t>
            </a:r>
            <a:r>
              <a:rPr lang="en-GB" sz="2400" dirty="0" smtClean="0">
                <a:latin typeface="Times New Roman"/>
                <a:cs typeface="Times New Roman"/>
              </a:rPr>
              <a:t>) VIII f </a:t>
            </a:r>
            <a:r>
              <a:rPr lang="en-GB" sz="2400" dirty="0" err="1" smtClean="0">
                <a:latin typeface="Times New Roman"/>
                <a:cs typeface="Times New Roman"/>
              </a:rPr>
              <a:t>və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Villebrand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faktorunu</a:t>
            </a:r>
            <a:r>
              <a:rPr lang="en-GB" sz="2400" dirty="0" smtClean="0">
                <a:latin typeface="Times New Roman"/>
                <a:cs typeface="Times New Roman"/>
              </a:rPr>
              <a:t> 5-6 </a:t>
            </a:r>
            <a:r>
              <a:rPr lang="en-GB" sz="2400" dirty="0" err="1" smtClean="0">
                <a:latin typeface="Times New Roman"/>
                <a:cs typeface="Times New Roman"/>
              </a:rPr>
              <a:t>dəfə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artırır</a:t>
            </a:r>
            <a:r>
              <a:rPr lang="az-Cyrl-AZ" sz="2400" dirty="0" smtClean="0">
                <a:latin typeface="Times New Roman"/>
                <a:cs typeface="Times New Roman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en-GB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800" b="1" dirty="0" err="1" smtClean="0">
                <a:latin typeface="Times New Roman"/>
                <a:cs typeface="Times New Roman"/>
              </a:rPr>
              <a:t>Aminkapron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turşusu</a:t>
            </a:r>
            <a:r>
              <a:rPr lang="en-GB" sz="2800" dirty="0" smtClean="0">
                <a:latin typeface="Times New Roman"/>
                <a:cs typeface="Times New Roman"/>
              </a:rPr>
              <a:t> (</a:t>
            </a:r>
            <a:r>
              <a:rPr lang="en-GB" sz="2800" dirty="0" err="1" smtClean="0">
                <a:latin typeface="Times New Roman"/>
                <a:cs typeface="Times New Roman"/>
              </a:rPr>
              <a:t>Amikar</a:t>
            </a:r>
            <a:r>
              <a:rPr lang="en-GB" sz="2800" dirty="0" smtClean="0">
                <a:latin typeface="Times New Roman"/>
                <a:cs typeface="Times New Roman"/>
              </a:rPr>
              <a:t>, EACA) </a:t>
            </a:r>
            <a:r>
              <a:rPr lang="en-GB" sz="2400" dirty="0" smtClean="0">
                <a:latin typeface="Times New Roman"/>
                <a:cs typeface="Times New Roman"/>
              </a:rPr>
              <a:t>5%- 50-100 </a:t>
            </a:r>
            <a:r>
              <a:rPr lang="en-GB" sz="2400" dirty="0" err="1" smtClean="0">
                <a:latin typeface="Times New Roman"/>
                <a:cs typeface="Times New Roman"/>
              </a:rPr>
              <a:t>mq</a:t>
            </a:r>
            <a:r>
              <a:rPr lang="en-GB" sz="2400" dirty="0" smtClean="0">
                <a:latin typeface="Times New Roman"/>
                <a:cs typeface="Times New Roman"/>
              </a:rPr>
              <a:t>/</a:t>
            </a:r>
            <a:r>
              <a:rPr lang="en-GB" sz="2400" dirty="0" err="1" smtClean="0">
                <a:latin typeface="Times New Roman"/>
                <a:cs typeface="Times New Roman"/>
              </a:rPr>
              <a:t>kq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hesab</a:t>
            </a:r>
            <a:r>
              <a:rPr lang="az-Latn-AZ" sz="2400" dirty="0" smtClean="0">
                <a:latin typeface="Times New Roman"/>
                <a:cs typeface="Times New Roman"/>
              </a:rPr>
              <a:t>ı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ilə</a:t>
            </a:r>
            <a:r>
              <a:rPr lang="en-GB" sz="2400" dirty="0" smtClean="0">
                <a:latin typeface="Times New Roman"/>
                <a:cs typeface="Times New Roman"/>
              </a:rPr>
              <a:t> 4-6 </a:t>
            </a:r>
            <a:r>
              <a:rPr lang="en-GB" sz="2400" dirty="0" err="1" smtClean="0">
                <a:latin typeface="Times New Roman"/>
                <a:cs typeface="Times New Roman"/>
              </a:rPr>
              <a:t>saatdan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bir</a:t>
            </a:r>
            <a:r>
              <a:rPr lang="en-GB" sz="2400" dirty="0" smtClean="0">
                <a:latin typeface="Times New Roman"/>
                <a:cs typeface="Times New Roman"/>
              </a:rPr>
              <a:t> 7-10 gun</a:t>
            </a:r>
            <a:r>
              <a:rPr lang="az-Latn-AZ" sz="2400" dirty="0" smtClean="0">
                <a:latin typeface="Times New Roman"/>
                <a:cs typeface="Times New Roman"/>
              </a:rPr>
              <a:t>,</a:t>
            </a:r>
            <a:r>
              <a:rPr lang="en-GB" sz="2400" dirty="0" smtClean="0">
                <a:latin typeface="Times New Roman"/>
                <a:cs typeface="Times New Roman"/>
              </a:rPr>
              <a:t>  10%-li </a:t>
            </a:r>
            <a:r>
              <a:rPr lang="en-GB" sz="2400" dirty="0" err="1" smtClean="0">
                <a:latin typeface="Times New Roman"/>
                <a:cs typeface="Times New Roman"/>
              </a:rPr>
              <a:t>məhlulu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yerli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qanaxmalarda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,</a:t>
            </a:r>
            <a:r>
              <a:rPr lang="en-GB" sz="2400" dirty="0" smtClean="0">
                <a:latin typeface="Times New Roman"/>
                <a:cs typeface="Times New Roman"/>
              </a:rPr>
              <a:t> 5%-li </a:t>
            </a:r>
            <a:r>
              <a:rPr lang="en-GB" sz="2400" dirty="0" err="1" smtClean="0">
                <a:latin typeface="Times New Roman"/>
                <a:cs typeface="Times New Roman"/>
              </a:rPr>
              <a:t>məhlulu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daxili qanaxmalarda təyin edilir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b="1" dirty="0" smtClean="0">
                <a:latin typeface="Times New Roman"/>
                <a:cs typeface="Times New Roman"/>
              </a:rPr>
              <a:t>Aminkapron turşusu hematuriyalar zamanı təyin olunmur.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b="1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800" b="1" dirty="0" smtClean="0">
                <a:latin typeface="Times New Roman"/>
                <a:cs typeface="Times New Roman"/>
              </a:rPr>
              <a:t>Traneksam turşusu</a:t>
            </a:r>
            <a:r>
              <a:rPr lang="az-Latn-AZ" sz="2800" dirty="0" smtClean="0">
                <a:latin typeface="Times New Roman"/>
                <a:cs typeface="Times New Roman"/>
              </a:rPr>
              <a:t> (Cyklokapron)-  </a:t>
            </a:r>
            <a:r>
              <a:rPr lang="az-Latn-AZ" sz="2400" dirty="0" smtClean="0">
                <a:latin typeface="Times New Roman"/>
                <a:cs typeface="Times New Roman"/>
              </a:rPr>
              <a:t>peroral 20-25 mq/kq olmaqla gündə 3-4 dəfə, vena daxilinə 10 mq/kq gündə 3-4 dəfə.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Ağrı sindromunu aradan qaldırmaq ücün, panadol və tramal təyin edilir.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48680"/>
            <a:ext cx="8785225" cy="630931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Kəskin hemartrozların müalicəsi</a:t>
            </a: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Muvəqqəti olaraq zədələnmiş oynağın fizioloji vəziyyətdə immobilizə edilməli,  hər 2 saatdan bir </a:t>
            </a:r>
            <a:r>
              <a:rPr lang="ru-RU" sz="2800" dirty="0" smtClean="0">
                <a:latin typeface="Times New Roman"/>
                <a:cs typeface="Times New Roman"/>
              </a:rPr>
              <a:t>1</a:t>
            </a:r>
            <a:r>
              <a:rPr lang="az-Latn-AZ" sz="2800" dirty="0" smtClean="0">
                <a:latin typeface="Times New Roman"/>
                <a:cs typeface="Times New Roman"/>
              </a:rPr>
              <a:t>0 dəqiqə müddətində buz qoyulmalıdır.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Travmadan dərhal sonra  vena daxilinə VIII və IX faktorun konsentratını köçürmək lazımdır.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1-2 gün müddətində ağrılar keçmirsə, sınıq və çıxıq şübhəsi ilə ortopedə müraciət etmək lazımdır.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5-7-ci gundən başlayaraq  fizioterapiya, müalicəvi idman hərəkətləri təyin olunur.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25538"/>
            <a:ext cx="482441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268288" y="908720"/>
            <a:ext cx="8624887" cy="42490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b="1" dirty="0" smtClean="0">
                <a:latin typeface="Times New Roman"/>
                <a:cs typeface="Times New Roman"/>
              </a:rPr>
              <a:t>Hemartrozların cərrahi </a:t>
            </a:r>
            <a:r>
              <a:rPr lang="az-Latn-AZ" b="1" dirty="0" smtClean="0">
                <a:latin typeface="Times New Roman"/>
                <a:cs typeface="Times New Roman"/>
              </a:rPr>
              <a:t>müalicəsi</a:t>
            </a:r>
            <a:endParaRPr lang="ru-RU" b="1" dirty="0" smtClean="0">
              <a:latin typeface="Times New Roman"/>
              <a:cs typeface="Times New Roman"/>
            </a:endParaRPr>
          </a:p>
          <a:p>
            <a:pPr algn="ctr" eaLnBrk="1" hangingPunct="1">
              <a:buFont typeface="Wingdings" pitchFamily="2" charset="2"/>
              <a:buNone/>
            </a:pPr>
            <a:endParaRPr lang="az-Latn-AZ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Sinovektomiya (cərrahi, kimyəvi, radioaktiv)</a:t>
            </a:r>
          </a:p>
          <a:p>
            <a:pPr marL="0" indent="0" eaLnBrk="1" hangingPunct="1">
              <a:buClr>
                <a:schemeClr val="accent2"/>
              </a:buClr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az-Latn-AZ" sz="2800" dirty="0">
                <a:latin typeface="Times New Roman"/>
                <a:cs typeface="Times New Roman"/>
              </a:rPr>
              <a:t>E</a:t>
            </a:r>
            <a:r>
              <a:rPr lang="az-Latn-AZ" sz="2800" dirty="0" smtClean="0">
                <a:latin typeface="Times New Roman"/>
                <a:cs typeface="Times New Roman"/>
              </a:rPr>
              <a:t>ndoprotezin qoyulması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250"/>
            <a:ext cx="9144000" cy="59372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	</a:t>
            </a:r>
            <a:r>
              <a:rPr lang="az-Latn-AZ" b="1" dirty="0" smtClean="0">
                <a:latin typeface="Times New Roman"/>
                <a:cs typeface="Times New Roman"/>
              </a:rPr>
              <a:t>İnhibitor forma hemofiliyanın müalicəsi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Vena daxilinə yüksək dozada catışmayan faktorlar (100-300­ BV/kq/sutka) bir necə gün infuziya olunur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Protrombin kompleksi faktorlarının konsentratı- aktiv (FEYBA, Propleks), qeyri-aktiv (PPSB, Prothromplekx-T, TİM 4 və s.) 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Protrombin kompleksi faktorlarını  aminkopron tursusu ilə birlikdə təyin etmək olmaz.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Rekombinant preparat Novo Seven (VIIa)  </a:t>
            </a:r>
          </a:p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Plazmaferez və ekstrokorporal immunoadsorbsiya- (titr &gt;30BU)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/>
          <a:lstStyle/>
          <a:p>
            <a:pPr algn="just">
              <a:buClr>
                <a:schemeClr val="accent2"/>
              </a:buClr>
              <a:buFont typeface="Wingdings" charset="2"/>
              <a:buChar char="ü"/>
            </a:pPr>
            <a:r>
              <a:rPr lang="az-Latn-AZ" sz="2400" b="1" dirty="0">
                <a:latin typeface="Times New Roman"/>
                <a:cs typeface="Times New Roman"/>
              </a:rPr>
              <a:t>1. Bonn protokolu: </a:t>
            </a:r>
            <a:r>
              <a:rPr lang="az-Latn-AZ" sz="2400" dirty="0">
                <a:latin typeface="Times New Roman"/>
                <a:cs typeface="Times New Roman"/>
              </a:rPr>
              <a:t>1-3 il ərzində 200-300 BV/kq/sutka VIII faktorun </a:t>
            </a:r>
            <a:r>
              <a:rPr lang="az-Latn-AZ" sz="2400" dirty="0" smtClean="0">
                <a:latin typeface="Times New Roman"/>
                <a:cs typeface="Times New Roman"/>
              </a:rPr>
              <a:t>konsen</a:t>
            </a:r>
            <a:r>
              <a:rPr lang="ru-RU" sz="2400" dirty="0" err="1">
                <a:latin typeface="Times New Roman"/>
                <a:cs typeface="Times New Roman"/>
              </a:rPr>
              <a:t>t</a:t>
            </a:r>
            <a:r>
              <a:rPr lang="az-Latn-AZ" sz="2400" dirty="0" smtClean="0">
                <a:latin typeface="Times New Roman"/>
                <a:cs typeface="Times New Roman"/>
              </a:rPr>
              <a:t>ratı </a:t>
            </a:r>
            <a:r>
              <a:rPr lang="az-Latn-AZ" sz="2400" dirty="0">
                <a:latin typeface="Times New Roman"/>
                <a:cs typeface="Times New Roman"/>
              </a:rPr>
              <a:t>və eyni zamanda FEİBA- İmmuno infuziya etmək. Effekt 70%-ə qədərdir.</a:t>
            </a:r>
            <a:endParaRPr lang="ru-RU" sz="2400" dirty="0">
              <a:latin typeface="Times New Roman"/>
              <a:cs typeface="Times New Roman"/>
            </a:endParaRPr>
          </a:p>
          <a:p>
            <a:pPr algn="just">
              <a:buClr>
                <a:schemeClr val="accent2"/>
              </a:buClr>
              <a:buFont typeface="Wingdings" charset="2"/>
              <a:buChar char="ü"/>
            </a:pPr>
            <a:r>
              <a:rPr lang="az-Latn-AZ" sz="2400" b="1" dirty="0">
                <a:latin typeface="Times New Roman"/>
                <a:cs typeface="Times New Roman"/>
              </a:rPr>
              <a:t>2. Malmo protokolu:</a:t>
            </a:r>
            <a:r>
              <a:rPr lang="az-Latn-AZ" sz="2400" dirty="0">
                <a:latin typeface="Times New Roman"/>
                <a:cs typeface="Times New Roman"/>
              </a:rPr>
              <a:t> ilk öncə xəstənin qanından JgG  protein A və saxaroza </a:t>
            </a:r>
            <a:r>
              <a:rPr lang="az-Latn-AZ" sz="2400" dirty="0" smtClean="0">
                <a:latin typeface="Times New Roman"/>
                <a:cs typeface="Times New Roman"/>
              </a:rPr>
              <a:t>vasitəsi </a:t>
            </a:r>
            <a:r>
              <a:rPr lang="az-Latn-AZ" sz="2400" dirty="0">
                <a:latin typeface="Times New Roman"/>
                <a:cs typeface="Times New Roman"/>
              </a:rPr>
              <a:t>ilə sorbsiya olunur, sonra artan dozada (40- dan 100 BV/kq qədər) VIII və IX </a:t>
            </a:r>
            <a:r>
              <a:rPr lang="az-Latn-AZ" sz="2400" dirty="0" smtClean="0">
                <a:latin typeface="Times New Roman"/>
                <a:cs typeface="Times New Roman"/>
              </a:rPr>
              <a:t>faktor </a:t>
            </a:r>
            <a:r>
              <a:rPr lang="az-Latn-AZ" sz="2400" dirty="0">
                <a:latin typeface="Times New Roman"/>
                <a:cs typeface="Times New Roman"/>
              </a:rPr>
              <a:t>3 həftə ərzində vena daxilinə köçürülür.  Bununla yanaşı  vena daxilinə </a:t>
            </a:r>
            <a:r>
              <a:rPr lang="az-Latn-AZ" sz="2400" dirty="0" smtClean="0">
                <a:latin typeface="Times New Roman"/>
                <a:cs typeface="Times New Roman"/>
              </a:rPr>
              <a:t>tsik­lofosfamid </a:t>
            </a:r>
            <a:r>
              <a:rPr lang="az-Latn-AZ" sz="2400" dirty="0">
                <a:latin typeface="Times New Roman"/>
                <a:cs typeface="Times New Roman"/>
              </a:rPr>
              <a:t>2-3 mq/kq 2 gün, sonra həmin dozada daxilə 8-10 gün ərzində təyin edilir.  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0" indent="0" algn="just">
              <a:buClr>
                <a:schemeClr val="accent2"/>
              </a:buClr>
              <a:buNone/>
            </a:pP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     </a:t>
            </a:r>
            <a:r>
              <a:rPr lang="az-Latn-AZ" sz="2400" dirty="0" smtClean="0">
                <a:latin typeface="Times New Roman"/>
                <a:cs typeface="Times New Roman"/>
              </a:rPr>
              <a:t>Mualicənin </a:t>
            </a:r>
            <a:r>
              <a:rPr lang="az-Latn-AZ" sz="2400" dirty="0">
                <a:latin typeface="Times New Roman"/>
                <a:cs typeface="Times New Roman"/>
              </a:rPr>
              <a:t>başlanğıc etapında 5 gün ərzində vena daxilinə </a:t>
            </a:r>
            <a:r>
              <a:rPr lang="az-Latn-AZ" sz="2400" dirty="0" smtClean="0">
                <a:latin typeface="Times New Roman"/>
                <a:cs typeface="Times New Roman"/>
              </a:rPr>
              <a:t>0,4q/kq</a:t>
            </a:r>
            <a:r>
              <a:rPr lang="az-Latn-AZ" sz="2400" dirty="0">
                <a:latin typeface="Times New Roman"/>
                <a:cs typeface="Times New Roman"/>
              </a:rPr>
              <a:t>/­sutka dozada </a:t>
            </a:r>
            <a:r>
              <a:rPr lang="az-Latn-AZ" sz="2400" dirty="0" smtClean="0">
                <a:latin typeface="Times New Roman"/>
                <a:cs typeface="Times New Roman"/>
              </a:rPr>
              <a:t>immunoqlobulin </a:t>
            </a:r>
            <a:r>
              <a:rPr lang="az-Latn-AZ" sz="2400" dirty="0">
                <a:latin typeface="Times New Roman"/>
                <a:cs typeface="Times New Roman"/>
              </a:rPr>
              <a:t>vurulur. Bunların </a:t>
            </a:r>
            <a:r>
              <a:rPr lang="az-Latn-AZ" sz="2400" dirty="0" smtClean="0">
                <a:latin typeface="Times New Roman"/>
                <a:cs typeface="Times New Roman"/>
              </a:rPr>
              <a:t>ardından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isə  </a:t>
            </a:r>
            <a:r>
              <a:rPr lang="az-Latn-AZ" sz="2400" dirty="0">
                <a:latin typeface="Times New Roman"/>
                <a:cs typeface="Times New Roman"/>
              </a:rPr>
              <a:t>profilaktika məqsədi  ilə həftədə 2-3 dəfə </a:t>
            </a:r>
            <a:r>
              <a:rPr lang="az-Latn-AZ" sz="2400" dirty="0" smtClean="0">
                <a:latin typeface="Times New Roman"/>
                <a:cs typeface="Times New Roman"/>
              </a:rPr>
              <a:t>olmaqla </a:t>
            </a:r>
            <a:r>
              <a:rPr lang="az-Latn-AZ" sz="2400" dirty="0">
                <a:latin typeface="Times New Roman"/>
                <a:cs typeface="Times New Roman"/>
              </a:rPr>
              <a:t>bir </a:t>
            </a:r>
            <a:r>
              <a:rPr lang="az-Latn-AZ" sz="2400" dirty="0" smtClean="0">
                <a:latin typeface="Times New Roman"/>
                <a:cs typeface="Times New Roman"/>
              </a:rPr>
              <a:t>neçə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həftə </a:t>
            </a:r>
            <a:r>
              <a:rPr lang="az-Latn-AZ" sz="2400" dirty="0">
                <a:latin typeface="Times New Roman"/>
                <a:cs typeface="Times New Roman"/>
              </a:rPr>
              <a:t>VIII və IX faktorun konsentratı vena </a:t>
            </a:r>
            <a:r>
              <a:rPr lang="az-Latn-AZ" sz="2400" dirty="0" smtClean="0">
                <a:latin typeface="Times New Roman"/>
                <a:cs typeface="Times New Roman"/>
              </a:rPr>
              <a:t>daxilinə köçürülür</a:t>
            </a:r>
            <a:r>
              <a:rPr lang="az-Latn-AZ" sz="2400" dirty="0">
                <a:latin typeface="Times New Roman"/>
                <a:cs typeface="Times New Roman"/>
              </a:rPr>
              <a:t>.</a:t>
            </a:r>
            <a:endParaRPr lang="ru-RU" sz="2400" dirty="0">
              <a:latin typeface="Times New Roman"/>
              <a:cs typeface="Times New Roman"/>
            </a:endParaRPr>
          </a:p>
          <a:p>
            <a:pPr algn="just"/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17538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688632"/>
          </a:xfrm>
        </p:spPr>
        <p:txBody>
          <a:bodyPr/>
          <a:lstStyle/>
          <a:p>
            <a:pPr marL="0" indent="0">
              <a:buNone/>
            </a:pPr>
            <a:r>
              <a:rPr lang="az-Latn-AZ" dirty="0"/>
              <a:t> </a:t>
            </a:r>
            <a:r>
              <a:rPr lang="az-Latn-AZ" sz="2400" dirty="0">
                <a:latin typeface="Times New Roman"/>
                <a:cs typeface="Times New Roman"/>
              </a:rPr>
              <a:t>3.Van-Creveld protokolu. Bu aşağı dozalı müalicə üsuludur. VIII faktorun konsentratı 25 BV/kq dozada hər gün vena daxilinə köçürülür.</a:t>
            </a:r>
            <a:endParaRPr lang="ru-RU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az-Latn-AZ" sz="2400" b="1" dirty="0">
                <a:latin typeface="Times New Roman"/>
                <a:cs typeface="Times New Roman"/>
              </a:rPr>
              <a:t>VIII və IX faktorlara qarşı yaranan inhibitorun  müalicəsinin effektliliyi </a:t>
            </a:r>
            <a:r>
              <a:rPr lang="az-Latn-AZ" sz="2400" b="1" dirty="0" smtClean="0">
                <a:latin typeface="Times New Roman"/>
                <a:cs typeface="Times New Roman"/>
              </a:rPr>
              <a:t>aşağıdakı </a:t>
            </a:r>
            <a:r>
              <a:rPr lang="az-Latn-AZ" sz="2400" b="1" dirty="0">
                <a:latin typeface="Times New Roman"/>
                <a:cs typeface="Times New Roman"/>
              </a:rPr>
              <a:t>kriteriyalara əsaslanır:</a:t>
            </a:r>
            <a:endParaRPr lang="ru-RU" sz="2400" b="1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az-Latn-AZ" sz="2400" dirty="0">
                <a:latin typeface="Times New Roman"/>
                <a:cs typeface="Times New Roman"/>
              </a:rPr>
              <a:t>Inhibitorun olmaması (0,6 BV-dən az).</a:t>
            </a:r>
            <a:endParaRPr lang="ru-RU" sz="24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az-Latn-AZ" sz="2400" dirty="0">
                <a:latin typeface="Times New Roman"/>
                <a:cs typeface="Times New Roman"/>
              </a:rPr>
              <a:t>VIII və IX faktorun yarımparçalanma (half-life) dövrünün normallaşması (7 saatdan çox).</a:t>
            </a:r>
            <a:endParaRPr lang="ru-RU" sz="24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az-Latn-AZ" sz="2400" dirty="0">
                <a:latin typeface="Times New Roman"/>
                <a:cs typeface="Times New Roman"/>
              </a:rPr>
              <a:t>VIII və IX faktorun bərpa olunma vaxtının (recovery) normallaşması    (66%-dən çox).</a:t>
            </a:r>
            <a:endParaRPr lang="ru-RU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az-Latn-AZ" sz="2400" dirty="0">
                <a:latin typeface="Times New Roman"/>
                <a:cs typeface="Times New Roman"/>
              </a:rPr>
              <a:t> İnhibitorun titri 6 ay ərzində 50%-dən aşağı düşmürsə, bu müalicənin </a:t>
            </a:r>
            <a:r>
              <a:rPr lang="az-Latn-AZ" sz="2400" dirty="0" smtClean="0">
                <a:latin typeface="Times New Roman"/>
                <a:cs typeface="Times New Roman"/>
              </a:rPr>
              <a:t>effektsizliyin </a:t>
            </a:r>
            <a:r>
              <a:rPr lang="az-Latn-AZ" sz="2400" dirty="0">
                <a:latin typeface="Times New Roman"/>
                <a:cs typeface="Times New Roman"/>
              </a:rPr>
              <a:t>göstərir. 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10094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 flipH="1">
            <a:off x="395288" y="457200"/>
            <a:ext cx="61912" cy="739775"/>
          </a:xfrm>
        </p:spPr>
        <p:txBody>
          <a:bodyPr/>
          <a:lstStyle/>
          <a:p>
            <a:r>
              <a:rPr lang="az-Latn-AZ" dirty="0" smtClean="0"/>
              <a:t>   </a:t>
            </a:r>
            <a:endParaRPr lang="ru-RU" dirty="0" smtClean="0"/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5340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400" dirty="0" smtClean="0"/>
              <a:t>   </a:t>
            </a:r>
            <a:r>
              <a:rPr lang="en-US" sz="2400" dirty="0" smtClean="0">
                <a:latin typeface="Times New Roman"/>
                <a:cs typeface="Times New Roman"/>
              </a:rPr>
              <a:t>Son </a:t>
            </a:r>
            <a:r>
              <a:rPr lang="az-Latn-AZ" sz="2400" dirty="0" smtClean="0">
                <a:latin typeface="Times New Roman"/>
                <a:cs typeface="Times New Roman"/>
              </a:rPr>
              <a:t>illər gen terapiyasının metodları üzərində tədqiqatlar </a:t>
            </a:r>
          </a:p>
          <a:p>
            <a:pPr algn="just">
              <a:buFont typeface="Wingdings" pitchFamily="2" charset="2"/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aparılır.Tədqiqatın son məqsədi</a:t>
            </a:r>
            <a:r>
              <a:rPr lang="ru-RU" sz="2400" dirty="0" smtClean="0">
                <a:latin typeface="Times New Roman"/>
                <a:cs typeface="Times New Roman"/>
              </a:rPr>
              <a:t>  VIII </a:t>
            </a:r>
            <a:r>
              <a:rPr lang="ru-RU" sz="2400" dirty="0" err="1" smtClean="0">
                <a:latin typeface="Times New Roman"/>
                <a:cs typeface="Times New Roman"/>
              </a:rPr>
              <a:t>və </a:t>
            </a:r>
            <a:r>
              <a:rPr lang="ru-RU" sz="2400" dirty="0" smtClean="0">
                <a:latin typeface="Times New Roman"/>
                <a:cs typeface="Times New Roman"/>
              </a:rPr>
              <a:t>IX </a:t>
            </a:r>
            <a:r>
              <a:rPr lang="ru-RU" sz="2400" dirty="0" err="1" smtClean="0">
                <a:latin typeface="Times New Roman"/>
                <a:cs typeface="Times New Roman"/>
              </a:rPr>
              <a:t>faktorun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normal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/>
                <a:cs typeface="Times New Roman"/>
              </a:rPr>
              <a:t>geninin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surətinin hemofiliyal</a:t>
            </a:r>
            <a:r>
              <a:rPr lang="az-Latn-AZ" sz="2400" dirty="0" smtClean="0">
                <a:latin typeface="Times New Roman"/>
                <a:cs typeface="Times New Roman"/>
              </a:rPr>
              <a:t>ı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xəstənin orqanizminə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/>
                <a:cs typeface="Times New Roman"/>
              </a:rPr>
              <a:t>transplantasiya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etməkdir.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 smtClean="0">
                <a:latin typeface="Times New Roman"/>
                <a:cs typeface="Times New Roman"/>
              </a:rPr>
              <a:t>     </a:t>
            </a:r>
            <a:r>
              <a:rPr lang="ru-RU" sz="2400" dirty="0" err="1" smtClean="0">
                <a:latin typeface="Times New Roman"/>
                <a:cs typeface="Times New Roman"/>
              </a:rPr>
              <a:t>Bu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təcr</a:t>
            </a:r>
            <a:r>
              <a:rPr lang="az-Latn-AZ" sz="2400" dirty="0" smtClean="0">
                <a:latin typeface="Times New Roman"/>
                <a:cs typeface="Times New Roman"/>
              </a:rPr>
              <a:t>ü</a:t>
            </a:r>
            <a:r>
              <a:rPr lang="ru-RU" sz="2400" dirty="0" err="1" smtClean="0">
                <a:latin typeface="Times New Roman"/>
                <a:cs typeface="Times New Roman"/>
              </a:rPr>
              <a:t>bə bir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s</a:t>
            </a:r>
            <a:r>
              <a:rPr lang="az-Latn-AZ" sz="2400" dirty="0" smtClean="0">
                <a:latin typeface="Times New Roman"/>
                <a:cs typeface="Times New Roman"/>
              </a:rPr>
              <a:t>ıra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heyvan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ü</a:t>
            </a:r>
            <a:r>
              <a:rPr lang="ru-RU" sz="2400" dirty="0" err="1" smtClean="0">
                <a:latin typeface="Times New Roman"/>
                <a:cs typeface="Times New Roman"/>
              </a:rPr>
              <a:t>zərində, o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cumlədən</a:t>
            </a:r>
            <a:r>
              <a:rPr lang="az-Latn-AZ" sz="2400" dirty="0" smtClean="0">
                <a:latin typeface="Times New Roman"/>
                <a:cs typeface="Times New Roman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/>
                <a:cs typeface="Times New Roman"/>
              </a:rPr>
              <a:t>hemofiliyal</a:t>
            </a:r>
            <a:r>
              <a:rPr lang="az-Latn-AZ" sz="2400" dirty="0" smtClean="0">
                <a:latin typeface="Times New Roman"/>
                <a:cs typeface="Times New Roman"/>
              </a:rPr>
              <a:t>ı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itdə apar</a:t>
            </a:r>
            <a:r>
              <a:rPr lang="az-Latn-AZ" sz="2400" dirty="0" smtClean="0">
                <a:latin typeface="Times New Roman"/>
                <a:cs typeface="Times New Roman"/>
              </a:rPr>
              <a:t>ılmışdır</a:t>
            </a:r>
            <a:r>
              <a:rPr lang="ru-RU" sz="2400" dirty="0" smtClean="0">
                <a:latin typeface="Times New Roman"/>
                <a:cs typeface="Times New Roman"/>
              </a:rPr>
              <a:t>. VIII </a:t>
            </a:r>
            <a:r>
              <a:rPr lang="ru-RU" sz="2400" dirty="0" err="1" smtClean="0">
                <a:latin typeface="Times New Roman"/>
                <a:cs typeface="Times New Roman"/>
              </a:rPr>
              <a:t>faktorun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səviyyəsi </a:t>
            </a:r>
            <a:r>
              <a:rPr lang="ru-RU" sz="2400" dirty="0" smtClean="0">
                <a:latin typeface="Times New Roman"/>
                <a:cs typeface="Times New Roman"/>
              </a:rPr>
              <a:t>1 </a:t>
            </a:r>
            <a:r>
              <a:rPr lang="ru-RU" sz="2400" dirty="0" err="1" smtClean="0">
                <a:latin typeface="Times New Roman"/>
                <a:cs typeface="Times New Roman"/>
              </a:rPr>
              <a:t>ay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az-Latn-AZ" sz="2400" dirty="0" smtClean="0">
                <a:latin typeface="Times New Roman"/>
                <a:cs typeface="Times New Roman"/>
              </a:rPr>
              <a:t>    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/>
                <a:cs typeface="Times New Roman"/>
              </a:rPr>
              <a:t>ərzində y</a:t>
            </a:r>
            <a:r>
              <a:rPr lang="az-Latn-AZ" sz="2400" dirty="0" smtClean="0">
                <a:latin typeface="Times New Roman"/>
                <a:cs typeface="Times New Roman"/>
              </a:rPr>
              <a:t>ü</a:t>
            </a:r>
            <a:r>
              <a:rPr lang="ru-RU" sz="2400" dirty="0" err="1" smtClean="0">
                <a:latin typeface="Times New Roman"/>
                <a:cs typeface="Times New Roman"/>
              </a:rPr>
              <a:t>ksəlmiş və sonra</a:t>
            </a:r>
            <a:r>
              <a:rPr lang="az-Latn-AZ" sz="2400" dirty="0" smtClean="0">
                <a:latin typeface="Times New Roman"/>
                <a:cs typeface="Times New Roman"/>
              </a:rPr>
              <a:t> y</a:t>
            </a:r>
            <a:r>
              <a:rPr lang="ru-RU" sz="2400" dirty="0" err="1" smtClean="0">
                <a:latin typeface="Times New Roman"/>
                <a:cs typeface="Times New Roman"/>
              </a:rPr>
              <a:t>enidən əvvəlki vəziyyətə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/>
                <a:cs typeface="Times New Roman"/>
              </a:rPr>
              <a:t>qay</a:t>
            </a:r>
            <a:r>
              <a:rPr lang="az-Latn-AZ" sz="2400" dirty="0" smtClean="0">
                <a:latin typeface="Times New Roman"/>
                <a:cs typeface="Times New Roman"/>
              </a:rPr>
              <a:t>ıtmışdır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  <a:r>
              <a:rPr lang="az-Latn-AZ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Belə bir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əməliyyat University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of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Pittsbupg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tibb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/>
                <a:cs typeface="Times New Roman"/>
              </a:rPr>
              <a:t>mərkəzində </a:t>
            </a:r>
            <a:r>
              <a:rPr lang="ru-RU" sz="2400" dirty="0" smtClean="0">
                <a:latin typeface="Times New Roman"/>
                <a:cs typeface="Times New Roman"/>
              </a:rPr>
              <a:t>50 </a:t>
            </a:r>
            <a:r>
              <a:rPr lang="ru-RU" sz="2400" dirty="0" err="1" smtClean="0">
                <a:latin typeface="Times New Roman"/>
                <a:cs typeface="Times New Roman"/>
              </a:rPr>
              <a:t>yaşl</a:t>
            </a:r>
            <a:r>
              <a:rPr lang="az-Latn-AZ" sz="2400" dirty="0" smtClean="0">
                <a:latin typeface="Times New Roman"/>
                <a:cs typeface="Times New Roman"/>
              </a:rPr>
              <a:t>ı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Don</a:t>
            </a:r>
            <a:r>
              <a:rPr lang="az-Latn-AZ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M</a:t>
            </a:r>
            <a:r>
              <a:rPr lang="az-Latn-AZ" sz="2400" dirty="0" smtClean="0">
                <a:latin typeface="Times New Roman"/>
                <a:cs typeface="Times New Roman"/>
              </a:rPr>
              <a:t>ü</a:t>
            </a:r>
            <a:r>
              <a:rPr lang="ru-RU" sz="2400" dirty="0" err="1" smtClean="0">
                <a:latin typeface="Times New Roman"/>
                <a:cs typeface="Times New Roman"/>
              </a:rPr>
              <a:t>ller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adl</a:t>
            </a:r>
            <a:r>
              <a:rPr lang="az-Latn-AZ" sz="2400" dirty="0" smtClean="0">
                <a:latin typeface="Times New Roman"/>
                <a:cs typeface="Times New Roman"/>
              </a:rPr>
              <a:t>ı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hemofiliyal</a:t>
            </a:r>
            <a:r>
              <a:rPr lang="az-Latn-AZ" sz="2400" dirty="0" smtClean="0">
                <a:latin typeface="Times New Roman"/>
                <a:cs typeface="Times New Roman"/>
              </a:rPr>
              <a:t>ı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xəstə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None/>
            </a:pPr>
            <a:r>
              <a:rPr lang="az-Latn-AZ" sz="2400" dirty="0" smtClean="0">
                <a:latin typeface="Times New Roman"/>
                <a:cs typeface="Times New Roman"/>
              </a:rPr>
              <a:t>ü</a:t>
            </a:r>
            <a:r>
              <a:rPr lang="ru-RU" sz="2400" dirty="0" err="1" smtClean="0">
                <a:latin typeface="Times New Roman"/>
                <a:cs typeface="Times New Roman"/>
              </a:rPr>
              <a:t>zərində həyata kecirilmişdir</a:t>
            </a:r>
            <a:r>
              <a:rPr lang="ru-RU" sz="2400" dirty="0" smtClean="0">
                <a:latin typeface="Times New Roman"/>
                <a:cs typeface="Times New Roman"/>
              </a:rPr>
              <a:t>. </a:t>
            </a:r>
            <a:r>
              <a:rPr lang="az-Latn-AZ" sz="2400" dirty="0" smtClean="0">
                <a:latin typeface="Times New Roman"/>
                <a:cs typeface="Times New Roman"/>
              </a:rPr>
              <a:t>A</a:t>
            </a:r>
            <a:r>
              <a:rPr lang="ru-RU" sz="2400" dirty="0" err="1" smtClean="0">
                <a:latin typeface="Times New Roman"/>
                <a:cs typeface="Times New Roman"/>
              </a:rPr>
              <a:t>l</a:t>
            </a:r>
            <a:r>
              <a:rPr lang="az-Latn-AZ" sz="2400" dirty="0" smtClean="0">
                <a:latin typeface="Times New Roman"/>
                <a:cs typeface="Times New Roman"/>
              </a:rPr>
              <a:t>ınan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nəticələr tədqiqatc</a:t>
            </a:r>
            <a:r>
              <a:rPr lang="az-Latn-AZ" sz="2400" dirty="0" smtClean="0">
                <a:latin typeface="Times New Roman"/>
                <a:cs typeface="Times New Roman"/>
              </a:rPr>
              <a:t>ıları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/>
                <a:cs typeface="Times New Roman"/>
              </a:rPr>
              <a:t>tam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qane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 err="1" smtClean="0">
                <a:latin typeface="Times New Roman"/>
                <a:cs typeface="Times New Roman"/>
              </a:rPr>
              <a:t>etməsə də</a:t>
            </a:r>
            <a:r>
              <a:rPr lang="az-Latn-AZ" sz="2400" dirty="0" smtClean="0">
                <a:latin typeface="Times New Roman"/>
                <a:cs typeface="Times New Roman"/>
              </a:rPr>
              <a:t>, hesab edilir ki,</a:t>
            </a:r>
            <a:r>
              <a:rPr lang="ru-RU" sz="2400" dirty="0" smtClean="0">
                <a:latin typeface="Times New Roman"/>
                <a:cs typeface="Times New Roman"/>
              </a:rPr>
              <a:t> XXI </a:t>
            </a:r>
            <a:r>
              <a:rPr lang="ru-RU" sz="2400" dirty="0" err="1" smtClean="0">
                <a:latin typeface="Times New Roman"/>
                <a:cs typeface="Times New Roman"/>
              </a:rPr>
              <a:t>əsrdə gen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None/>
            </a:pPr>
            <a:r>
              <a:rPr lang="ru-RU" sz="2400" dirty="0" err="1" smtClean="0">
                <a:latin typeface="Times New Roman"/>
                <a:cs typeface="Times New Roman"/>
              </a:rPr>
              <a:t>m</a:t>
            </a:r>
            <a:r>
              <a:rPr lang="az-Latn-AZ" sz="2400" dirty="0" smtClean="0">
                <a:latin typeface="Times New Roman"/>
                <a:cs typeface="Times New Roman"/>
              </a:rPr>
              <a:t>ü</a:t>
            </a:r>
            <a:r>
              <a:rPr lang="ru-RU" sz="2400" dirty="0" err="1" smtClean="0">
                <a:latin typeface="Times New Roman"/>
                <a:cs typeface="Times New Roman"/>
              </a:rPr>
              <a:t>həndisliyi</a:t>
            </a:r>
            <a:r>
              <a:rPr lang="az-Latn-AZ" sz="2400" dirty="0" smtClean="0">
                <a:latin typeface="Times New Roman"/>
                <a:cs typeface="Times New Roman"/>
              </a:rPr>
              <a:t> inkişaf edəcək.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algn="just"/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chemeClr val="accent2"/>
              </a:buClr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VIII və IX faktorun biokimyəvi xususiyyətləri </a:t>
            </a:r>
          </a:p>
          <a:p>
            <a:pPr marL="0" indent="0" algn="ctr" eaLnBrk="1" hangingPunct="1">
              <a:lnSpc>
                <a:spcPct val="80000"/>
              </a:lnSpc>
              <a:buClr>
                <a:schemeClr val="accent2"/>
              </a:buClr>
              <a:buNone/>
            </a:pPr>
            <a:endParaRPr lang="az-Latn-AZ" sz="2800" dirty="0" smtClean="0">
              <a:latin typeface="Times New Roman"/>
              <a:cs typeface="Times New Roman"/>
            </a:endParaRPr>
          </a:p>
          <a:p>
            <a:pPr marL="0" indent="0" algn="ctr" eaLnBrk="1" hangingPunct="1">
              <a:lnSpc>
                <a:spcPct val="80000"/>
              </a:lnSpc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</a:t>
            </a:r>
            <a:r>
              <a:rPr lang="az-Latn-AZ" sz="2800" b="1" dirty="0" smtClean="0">
                <a:latin typeface="Times New Roman"/>
                <a:cs typeface="Times New Roman"/>
              </a:rPr>
              <a:t> VIII faktor murəkkəb zulali maddədir və aşağıdakı komponentlərdən ibarətdir.</a:t>
            </a:r>
          </a:p>
          <a:p>
            <a:pPr marL="0" indent="0" algn="ctr" eaLnBrk="1" hangingPunct="1">
              <a:lnSpc>
                <a:spcPct val="80000"/>
              </a:lnSpc>
              <a:buClr>
                <a:schemeClr val="accent2"/>
              </a:buClr>
              <a:buNone/>
            </a:pPr>
            <a:endParaRPr lang="az-Latn-AZ" sz="2800" b="1" dirty="0" smtClean="0"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ct val="130000"/>
              </a:lnSpc>
              <a:buClr>
                <a:schemeClr val="accent2"/>
              </a:buClr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a) </a:t>
            </a:r>
            <a:r>
              <a:rPr lang="az-Latn-AZ" sz="2800" b="1" dirty="0" smtClean="0">
                <a:latin typeface="Times New Roman"/>
                <a:cs typeface="Times New Roman"/>
              </a:rPr>
              <a:t>kicik molekullu prokoaqulyant hissə</a:t>
            </a:r>
            <a:r>
              <a:rPr lang="az-Latn-AZ" sz="2800" dirty="0" smtClean="0">
                <a:latin typeface="Times New Roman"/>
                <a:cs typeface="Times New Roman"/>
              </a:rPr>
              <a:t>-hemofiliya A xəstəliyində azalır. </a:t>
            </a:r>
            <a:endParaRPr lang="en-GB" sz="2800" dirty="0" smtClean="0"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ct val="130000"/>
              </a:lnSpc>
              <a:buClr>
                <a:schemeClr val="accent2"/>
              </a:buClr>
              <a:buNone/>
            </a:pPr>
            <a:r>
              <a:rPr lang="en-GB" sz="2800" dirty="0" smtClean="0">
                <a:latin typeface="Times New Roman"/>
                <a:cs typeface="Times New Roman"/>
              </a:rPr>
              <a:t>b) </a:t>
            </a:r>
            <a:r>
              <a:rPr lang="en-GB" sz="2800" b="1" dirty="0" err="1" smtClean="0">
                <a:latin typeface="Times New Roman"/>
                <a:cs typeface="Times New Roman"/>
              </a:rPr>
              <a:t>Villebrand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faktoru</a:t>
            </a:r>
            <a:r>
              <a:rPr lang="en-GB" sz="2800" b="1" dirty="0" smtClean="0">
                <a:latin typeface="Times New Roman"/>
                <a:cs typeface="Times New Roman"/>
              </a:rPr>
              <a:t>, </a:t>
            </a:r>
            <a:r>
              <a:rPr lang="en-GB" sz="2800" b="1" dirty="0" err="1" smtClean="0">
                <a:latin typeface="Times New Roman"/>
                <a:cs typeface="Times New Roman"/>
              </a:rPr>
              <a:t>yaxud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ristomisin</a:t>
            </a:r>
            <a:r>
              <a:rPr lang="en-GB" sz="2800" b="1" dirty="0" smtClean="0">
                <a:latin typeface="Times New Roman"/>
                <a:cs typeface="Times New Roman"/>
              </a:rPr>
              <a:t> </a:t>
            </a:r>
            <a:r>
              <a:rPr lang="en-GB" sz="2800" b="1" dirty="0" err="1" smtClean="0">
                <a:latin typeface="Times New Roman"/>
                <a:cs typeface="Times New Roman"/>
              </a:rPr>
              <a:t>kofaktoru</a:t>
            </a:r>
            <a:r>
              <a:rPr lang="en-GB" sz="2800" dirty="0" err="1" smtClean="0">
                <a:latin typeface="Times New Roman"/>
                <a:cs typeface="Times New Roman"/>
              </a:rPr>
              <a:t>-iri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molekullu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qlikoproteindir</a:t>
            </a:r>
            <a:r>
              <a:rPr lang="en-GB" sz="2800" dirty="0" smtClean="0">
                <a:latin typeface="Times New Roman"/>
                <a:cs typeface="Times New Roman"/>
              </a:rPr>
              <a:t>. </a:t>
            </a:r>
            <a:endParaRPr lang="az-Cyrl-AZ" sz="28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13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Cyrl-AZ" sz="2800" dirty="0" smtClean="0">
                <a:latin typeface="Times New Roman"/>
                <a:cs typeface="Times New Roman"/>
              </a:rPr>
              <a:t>Villebrand faktoru </a:t>
            </a:r>
            <a:r>
              <a:rPr lang="en-GB" sz="2800" dirty="0" smtClean="0">
                <a:latin typeface="Times New Roman"/>
                <a:cs typeface="Times New Roman"/>
              </a:rPr>
              <a:t>VIII </a:t>
            </a:r>
            <a:r>
              <a:rPr lang="en-GB" sz="2800" dirty="0" err="1" smtClean="0">
                <a:latin typeface="Times New Roman"/>
                <a:cs typeface="Times New Roman"/>
              </a:rPr>
              <a:t>faktorun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prokoaqulyant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hissəsinin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stabilliyini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təmin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edir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və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onu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zədələnmiş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 err="1" smtClean="0">
                <a:latin typeface="Times New Roman"/>
                <a:cs typeface="Times New Roman"/>
              </a:rPr>
              <a:t>damarlara</a:t>
            </a:r>
            <a:r>
              <a:rPr lang="en-GB" sz="2800" dirty="0" smtClean="0">
                <a:latin typeface="Times New Roman"/>
                <a:cs typeface="Times New Roman"/>
              </a:rPr>
              <a:t> do</a:t>
            </a:r>
            <a:r>
              <a:rPr lang="az-Latn-AZ" sz="2800" dirty="0" smtClean="0">
                <a:latin typeface="Times New Roman"/>
                <a:cs typeface="Times New Roman"/>
              </a:rPr>
              <a:t>ğru nəql edir–</a:t>
            </a:r>
            <a:r>
              <a:rPr lang="en-GB" sz="2800" b="1" dirty="0" err="1" smtClean="0">
                <a:latin typeface="Times New Roman"/>
                <a:cs typeface="Times New Roman"/>
              </a:rPr>
              <a:t>daş</a:t>
            </a:r>
            <a:r>
              <a:rPr lang="az-Latn-AZ" sz="2800" b="1" dirty="0" smtClean="0">
                <a:latin typeface="Times New Roman"/>
                <a:cs typeface="Times New Roman"/>
              </a:rPr>
              <a:t>ıyıcı </a:t>
            </a:r>
            <a:r>
              <a:rPr lang="az-Latn-AZ" sz="2800" b="1" dirty="0" smtClean="0"/>
              <a:t>zülal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8686800" cy="6048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z-Latn-AZ" sz="2800" b="1" dirty="0" smtClean="0">
                <a:latin typeface="Times New Roman"/>
                <a:cs typeface="Times New Roman"/>
              </a:rPr>
              <a:t>Əvəzedici terapiyanın ağırlaşmaları</a:t>
            </a:r>
            <a:endParaRPr lang="az-Latn-AZ" sz="2800" dirty="0" smtClean="0">
              <a:latin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az-Latn-AZ" sz="280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Donor qanından hazırlanmış preparatlardan  Hepatit B, C, A xəstəliyinə, sitomeqalovirus, QİÇS və s.  virusuna yoluxma ehtimalı yüksəkdir. 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Uzun müddət analgetiklərdən istifadə asılılığa, narkomaniyaya səbəb ola bilir. 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 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VIII və IX faktorlara qarşı antitellər (inhibitor- İgG-G4- G1) yarana bilər. </a:t>
            </a: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Hemofiliya A xəstələrinin 8-30%-ində, hemofiliya B xəstələrinin isə 2,5-16%-ində inhibitor forma yarana bilər.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8686800" cy="5937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z-Latn-AZ" sz="2800" b="1" dirty="0" smtClean="0"/>
              <a:t>    </a:t>
            </a:r>
            <a:r>
              <a:rPr lang="az-Latn-AZ" sz="2800" b="1" dirty="0" smtClean="0">
                <a:latin typeface="Times New Roman"/>
                <a:cs typeface="Times New Roman"/>
              </a:rPr>
              <a:t>Məsləhət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Hər bir h</a:t>
            </a:r>
            <a:r>
              <a:rPr lang="en-GB" sz="2400" dirty="0" err="1" smtClean="0">
                <a:latin typeface="Times New Roman"/>
                <a:cs typeface="Times New Roman"/>
              </a:rPr>
              <a:t>emofiliyalı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xəstə</a:t>
            </a:r>
            <a:r>
              <a:rPr lang="en-GB" sz="2400" dirty="0" smtClean="0">
                <a:latin typeface="Times New Roman"/>
                <a:cs typeface="Times New Roman"/>
              </a:rPr>
              <a:t> dispenser </a:t>
            </a:r>
            <a:r>
              <a:rPr lang="en-GB" sz="2400" dirty="0" err="1" smtClean="0">
                <a:latin typeface="Times New Roman"/>
                <a:cs typeface="Times New Roman"/>
              </a:rPr>
              <a:t>qeydiyyatda</a:t>
            </a:r>
            <a:r>
              <a:rPr lang="en-GB" sz="2400" dirty="0" smtClean="0">
                <a:latin typeface="Times New Roman"/>
                <a:cs typeface="Times New Roman"/>
              </a:rPr>
              <a:t>- </a:t>
            </a:r>
            <a:r>
              <a:rPr lang="en-GB" sz="2400" dirty="0" err="1" smtClean="0">
                <a:latin typeface="Times New Roman"/>
                <a:cs typeface="Times New Roman"/>
              </a:rPr>
              <a:t>hematoloqun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nəzarətində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olmalıdır</a:t>
            </a:r>
            <a:r>
              <a:rPr lang="az-Cyrl-AZ" sz="2400" dirty="0" smtClean="0">
                <a:latin typeface="Times New Roman"/>
                <a:cs typeface="Times New Roman"/>
              </a:rPr>
              <a:t>.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400" dirty="0" err="1" smtClean="0">
                <a:latin typeface="Times New Roman"/>
                <a:cs typeface="Times New Roman"/>
              </a:rPr>
              <a:t>Hepatit</a:t>
            </a:r>
            <a:r>
              <a:rPr lang="en-GB" sz="2400" dirty="0" smtClean="0">
                <a:latin typeface="Times New Roman"/>
                <a:cs typeface="Times New Roman"/>
              </a:rPr>
              <a:t> A, B, </a:t>
            </a:r>
            <a:r>
              <a:rPr lang="en-GB" sz="2400" dirty="0" err="1" smtClean="0">
                <a:latin typeface="Times New Roman"/>
                <a:cs typeface="Times New Roman"/>
              </a:rPr>
              <a:t>xəstəliyindən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vaksinasiya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aparılması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məqsədəuyğundur</a:t>
            </a:r>
            <a:r>
              <a:rPr lang="az-Cyrl-AZ" sz="2400" dirty="0" smtClean="0">
                <a:latin typeface="Times New Roman"/>
                <a:cs typeface="Times New Roman"/>
              </a:rPr>
              <a:t>.</a:t>
            </a:r>
            <a:endParaRPr lang="az-Latn-AZ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 Aspirin və aspirin tərkibli preparatlardan istifadə əks göstərişdir.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az-Latn-AZ" sz="2400" dirty="0" smtClean="0">
                <a:latin typeface="Times New Roman"/>
                <a:cs typeface="Times New Roman"/>
              </a:rPr>
              <a:t>Qeyri-sreroid iltihab əleyhinə preparatları ehtiyatla təyin etmək lazımdır.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400" dirty="0" err="1" smtClean="0">
                <a:latin typeface="Times New Roman"/>
                <a:cs typeface="Times New Roman"/>
              </a:rPr>
              <a:t>Əvəzedici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terapiya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qanaxma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dayanana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qədər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və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adekvat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dozada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təyin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olunma</a:t>
            </a:r>
            <a:r>
              <a:rPr lang="az-Latn-AZ" sz="2400" dirty="0" smtClean="0">
                <a:latin typeface="Times New Roman"/>
                <a:cs typeface="Times New Roman"/>
              </a:rPr>
              <a:t>lı</a:t>
            </a:r>
            <a:r>
              <a:rPr lang="en-GB" sz="2400" dirty="0" err="1" smtClean="0">
                <a:latin typeface="Times New Roman"/>
                <a:cs typeface="Times New Roman"/>
              </a:rPr>
              <a:t>dır</a:t>
            </a:r>
            <a:r>
              <a:rPr lang="az-Latn-AZ" sz="2400" dirty="0" smtClean="0">
                <a:latin typeface="Times New Roman"/>
                <a:cs typeface="Times New Roman"/>
              </a:rPr>
              <a:t>.</a:t>
            </a:r>
            <a:endParaRPr lang="en-GB" sz="2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charset="2"/>
              <a:buChar char="u"/>
            </a:pPr>
            <a:r>
              <a:rPr lang="en-GB" sz="2400" dirty="0" err="1" smtClean="0">
                <a:latin typeface="Times New Roman"/>
                <a:cs typeface="Times New Roman"/>
              </a:rPr>
              <a:t>Bəzi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idman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növləri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ilə</a:t>
            </a:r>
            <a:r>
              <a:rPr lang="en-GB" sz="2400" dirty="0" smtClean="0">
                <a:latin typeface="Times New Roman"/>
                <a:cs typeface="Times New Roman"/>
              </a:rPr>
              <a:t> (</a:t>
            </a:r>
            <a:r>
              <a:rPr lang="en-GB" sz="2400" dirty="0" err="1" smtClean="0">
                <a:latin typeface="Times New Roman"/>
                <a:cs typeface="Times New Roman"/>
              </a:rPr>
              <a:t>futbol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lang="en-GB" sz="2400" dirty="0" err="1" smtClean="0">
                <a:latin typeface="Times New Roman"/>
                <a:cs typeface="Times New Roman"/>
              </a:rPr>
              <a:t>basketbol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lang="en-GB" sz="2400" dirty="0" err="1" smtClean="0">
                <a:latin typeface="Times New Roman"/>
                <a:cs typeface="Times New Roman"/>
              </a:rPr>
              <a:t>boks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və</a:t>
            </a:r>
            <a:r>
              <a:rPr lang="en-GB" sz="2400" dirty="0" smtClean="0">
                <a:latin typeface="Times New Roman"/>
                <a:cs typeface="Times New Roman"/>
              </a:rPr>
              <a:t> s.) </a:t>
            </a:r>
            <a:r>
              <a:rPr lang="en-GB" sz="2400" dirty="0" err="1" smtClean="0">
                <a:latin typeface="Times New Roman"/>
                <a:cs typeface="Times New Roman"/>
              </a:rPr>
              <a:t>məşğul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olmaq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əks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göstərişdir</a:t>
            </a:r>
            <a:r>
              <a:rPr lang="en-GB" sz="2400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MP900422732[2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20713"/>
            <a:ext cx="8351838" cy="59769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2136</TotalTime>
  <Words>3886</Words>
  <Application>Microsoft Macintosh PowerPoint</Application>
  <PresentationFormat>On-screen Show (4:3)</PresentationFormat>
  <Paragraphs>683</Paragraphs>
  <Slides>92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Пиксел</vt:lpstr>
      <vt:lpstr>Document</vt:lpstr>
      <vt:lpstr> Ə.Əliyev adına Azərbaycan Dövlət Həkimləri Təkmilləşdirmə İnstitutu Hematologiya kafedrası   Hemofiliya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Hemartrozların lokalizasiyası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Qanaxmaların lokalizasiyası</vt:lpstr>
      <vt:lpstr>Hematoma</vt:lpstr>
      <vt:lpstr>Hematomaların ağırlaşması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Hemofiliya xəstəliyində koaquloqramma göstəriciləri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Plazma faktorlarının tələb olunan səviyyəsi və preparatın dozası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Profilaktik müalicənin əsas nəticələri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Ə.Əliyev adına Azərbaycan Dövlət Həkimləri Təkmilləşdirmə İnstitutu Hematologiya və qanköçürmə kafedrası</dc:title>
  <dc:creator>Администратор</dc:creator>
  <cp:lastModifiedBy>user</cp:lastModifiedBy>
  <cp:revision>236</cp:revision>
  <dcterms:created xsi:type="dcterms:W3CDTF">2009-08-21T18:01:46Z</dcterms:created>
  <dcterms:modified xsi:type="dcterms:W3CDTF">2014-04-22T17:05:45Z</dcterms:modified>
</cp:coreProperties>
</file>