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6"/>
  </p:notesMasterIdLst>
  <p:sldIdLst>
    <p:sldId id="256" r:id="rId2"/>
    <p:sldId id="320" r:id="rId3"/>
    <p:sldId id="293" r:id="rId4"/>
    <p:sldId id="345" r:id="rId5"/>
    <p:sldId id="325" r:id="rId6"/>
    <p:sldId id="324" r:id="rId7"/>
    <p:sldId id="328" r:id="rId8"/>
    <p:sldId id="338" r:id="rId9"/>
    <p:sldId id="346" r:id="rId10"/>
    <p:sldId id="347" r:id="rId11"/>
    <p:sldId id="351" r:id="rId12"/>
    <p:sldId id="348" r:id="rId13"/>
    <p:sldId id="341" r:id="rId14"/>
    <p:sldId id="343" r:id="rId15"/>
    <p:sldId id="330" r:id="rId16"/>
    <p:sldId id="344" r:id="rId17"/>
    <p:sldId id="332" r:id="rId18"/>
    <p:sldId id="350" r:id="rId19"/>
    <p:sldId id="342" r:id="rId20"/>
    <p:sldId id="339" r:id="rId21"/>
    <p:sldId id="333" r:id="rId22"/>
    <p:sldId id="334" r:id="rId23"/>
    <p:sldId id="335" r:id="rId24"/>
    <p:sldId id="301" r:id="rId25"/>
    <p:sldId id="349" r:id="rId26"/>
    <p:sldId id="352" r:id="rId27"/>
    <p:sldId id="353" r:id="rId28"/>
    <p:sldId id="354" r:id="rId29"/>
    <p:sldId id="355" r:id="rId30"/>
    <p:sldId id="356" r:id="rId31"/>
    <p:sldId id="359" r:id="rId32"/>
    <p:sldId id="360" r:id="rId33"/>
    <p:sldId id="361" r:id="rId34"/>
    <p:sldId id="306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FF"/>
    <a:srgbClr val="A7A7FF"/>
    <a:srgbClr val="DCD9FF"/>
    <a:srgbClr val="89B0FF"/>
    <a:srgbClr val="B3CCFF"/>
    <a:srgbClr val="669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7229" autoAdjust="0"/>
  </p:normalViewPr>
  <p:slideViewPr>
    <p:cSldViewPr>
      <p:cViewPr>
        <p:scale>
          <a:sx n="75" d="100"/>
          <a:sy n="75" d="100"/>
        </p:scale>
        <p:origin x="-3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BD1EB-2619-9E49-A6BC-3BFCC4CBD35D}" type="datetimeFigureOut">
              <a:rPr lang="en-US" smtClean="0"/>
              <a:t>1/23/15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BA377-943F-914B-8052-96F593598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3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 smtClean="0"/>
              <a:t>USPS team:</a:t>
            </a:r>
          </a:p>
          <a:p>
            <a:r>
              <a:rPr lang="en-US" altLang="en-US" sz="2400" dirty="0" smtClean="0"/>
              <a:t>	</a:t>
            </a:r>
          </a:p>
          <a:p>
            <a:pPr lvl="1"/>
            <a:r>
              <a:rPr lang="en-US" altLang="en-US" sz="2000" dirty="0" smtClean="0"/>
              <a:t>R/C Bob Palmer</a:t>
            </a:r>
            <a:r>
              <a:rPr lang="en-US" altLang="en-US" sz="2000" baseline="0" dirty="0" smtClean="0"/>
              <a:t> </a:t>
            </a:r>
            <a:r>
              <a:rPr lang="en-US" altLang="en-US" sz="2000" dirty="0" smtClean="0"/>
              <a:t>Project Director</a:t>
            </a:r>
          </a:p>
          <a:p>
            <a:pPr lvl="1"/>
            <a:r>
              <a:rPr lang="en-US" altLang="en-US" sz="2000" dirty="0" smtClean="0"/>
              <a:t>P/C Lisa Herndon, Project Manager</a:t>
            </a:r>
          </a:p>
          <a:p>
            <a:pPr lvl="1"/>
            <a:r>
              <a:rPr lang="en-US" altLang="en-US" sz="2000" dirty="0" smtClean="0"/>
              <a:t>Tim Tate, </a:t>
            </a:r>
          </a:p>
          <a:p>
            <a:pPr lvl="1"/>
            <a:r>
              <a:rPr lang="en-US" altLang="en-US" sz="2000" dirty="0" smtClean="0"/>
              <a:t>John </a:t>
            </a:r>
            <a:r>
              <a:rPr lang="en-US" altLang="en-US" sz="2000" dirty="0" err="1" smtClean="0"/>
              <a:t>Malatak</a:t>
            </a:r>
            <a:r>
              <a:rPr lang="en-US" altLang="en-US" sz="2000" dirty="0" smtClean="0"/>
              <a:t>, Partner liaison</a:t>
            </a:r>
          </a:p>
          <a:p>
            <a:pPr lvl="1"/>
            <a:r>
              <a:rPr lang="en-US" altLang="en-US" sz="2000" dirty="0" smtClean="0"/>
              <a:t>Chris </a:t>
            </a:r>
            <a:r>
              <a:rPr lang="en-US" altLang="en-US" sz="2000" dirty="0" err="1" smtClean="0"/>
              <a:t>Windeler</a:t>
            </a:r>
            <a:r>
              <a:rPr lang="en-US" altLang="en-US" sz="2000" dirty="0" smtClean="0"/>
              <a:t> – Scott MacDonald</a:t>
            </a:r>
          </a:p>
          <a:p>
            <a:pPr lvl="1"/>
            <a:r>
              <a:rPr lang="en-US" altLang="en-US" sz="2000" dirty="0" smtClean="0"/>
              <a:t>James </a:t>
            </a:r>
            <a:r>
              <a:rPr lang="en-US" altLang="en-US" sz="2000" dirty="0" err="1" smtClean="0"/>
              <a:t>Runge</a:t>
            </a:r>
            <a:r>
              <a:rPr lang="en-US" altLang="en-US" sz="2000" dirty="0" smtClean="0"/>
              <a:t> – now John Kern</a:t>
            </a:r>
          </a:p>
          <a:p>
            <a:pPr lvl="1"/>
            <a:r>
              <a:rPr lang="en-US" altLang="en-US" sz="2000" dirty="0" smtClean="0"/>
              <a:t>Legal Officer David Allen</a:t>
            </a:r>
          </a:p>
          <a:p>
            <a:pPr lvl="1"/>
            <a:r>
              <a:rPr lang="en-US" altLang="en-US" sz="2000" dirty="0" smtClean="0"/>
              <a:t>USPS</a:t>
            </a:r>
            <a:r>
              <a:rPr lang="en-US" altLang="en-US" sz="2000" baseline="0" dirty="0" smtClean="0"/>
              <a:t> HQ staff Tammy Brown, Marketing</a:t>
            </a:r>
          </a:p>
          <a:p>
            <a:pPr lvl="1"/>
            <a:r>
              <a:rPr lang="en-US" altLang="en-US" sz="2000" baseline="0" dirty="0" err="1" smtClean="0"/>
              <a:t>SueLee</a:t>
            </a:r>
            <a:r>
              <a:rPr lang="en-US" altLang="en-US" sz="2000" baseline="0" dirty="0" smtClean="0"/>
              <a:t> Tang, Outreach </a:t>
            </a:r>
            <a:r>
              <a:rPr lang="en-US" altLang="en-US" sz="2000" baseline="0" dirty="0" err="1" smtClean="0"/>
              <a:t>liasion</a:t>
            </a:r>
            <a:r>
              <a:rPr lang="en-US" altLang="en-US" sz="2000" baseline="0" dirty="0" smtClean="0"/>
              <a:t> to the Coast Guard</a:t>
            </a:r>
          </a:p>
          <a:p>
            <a:pPr lvl="1"/>
            <a:r>
              <a:rPr lang="en-US" altLang="en-US" sz="2000" baseline="0" dirty="0" smtClean="0"/>
              <a:t>Everyone in the Raleigh area who came into help with the testing evaluations:  </a:t>
            </a:r>
            <a:endParaRPr lang="en-US" altLang="en-US" sz="2000" dirty="0" smtClean="0"/>
          </a:p>
          <a:p>
            <a:pPr lvl="1"/>
            <a:endParaRPr lang="en-US" altLang="en-US" sz="2000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BA377-943F-914B-8052-96F593598F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88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BA377-943F-914B-8052-96F593598F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6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22A3A8-B92B-4887-BCAB-73F343C3E33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2" descr="C:\Users\Paul\Documents\Pauls Stuff\Sailing\USPS\National Marketing Committee\Jpegs and Gifs\USPS100thAnnLogo-TransWhText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006" y="76201"/>
            <a:ext cx="1298961" cy="101802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C7A69-EF35-4489-82A6-3EC824736D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421513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3C20B-5AAB-440E-991C-C940CDDAB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584295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C85C5-FF45-4C93-A289-1760D72B18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115161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54A48-9179-4F78-ABC7-2016D4C23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695700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8AFD5-0918-48FF-926A-40723A4D77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03985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EEC9C-C33D-4107-964F-22FF2DC473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91351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D78E1-4B6B-4977-A549-487918F452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735826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50431-D85A-4E36-AA44-1106F1C54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380189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223A0-3B27-4860-87AC-770359BF0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583362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B69CE-43A0-407E-9338-CD4FD3F094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3173"/>
      </p:ext>
    </p:extLst>
  </p:cSld>
  <p:clrMapOvr>
    <a:masterClrMapping/>
  </p:clrMapOvr>
  <p:transition xmlns:p14="http://schemas.microsoft.com/office/powerpoint/2010/main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53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1E84CED-A917-473D-8AE2-A5301CD333C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usps.org/php/bsvt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sps.org/boatingskillsv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0"/>
            <a:ext cx="7772400" cy="1828800"/>
          </a:xfrm>
        </p:spPr>
        <p:txBody>
          <a:bodyPr/>
          <a:lstStyle/>
          <a:p>
            <a:r>
              <a:rPr lang="en-US" altLang="en-US" sz="4800" dirty="0" smtClean="0"/>
              <a:t>Boating Skills </a:t>
            </a:r>
            <a:br>
              <a:rPr lang="en-US" altLang="en-US" sz="4800" dirty="0" smtClean="0"/>
            </a:br>
            <a:r>
              <a:rPr lang="en-US" altLang="en-US" sz="4800" dirty="0" smtClean="0"/>
              <a:t>Virtual Trainer</a:t>
            </a:r>
            <a:endParaRPr lang="en-US" altLang="en-US" sz="48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800600"/>
            <a:ext cx="6400800" cy="1752600"/>
          </a:xfrm>
        </p:spPr>
        <p:txBody>
          <a:bodyPr/>
          <a:lstStyle/>
          <a:p>
            <a:r>
              <a:rPr lang="en-US" altLang="en-US" sz="2800" dirty="0" smtClean="0"/>
              <a:t>P/R/C Bob Palmer, SN and </a:t>
            </a:r>
          </a:p>
          <a:p>
            <a:r>
              <a:rPr lang="en-US" altLang="en-US" sz="2800" dirty="0" smtClean="0"/>
              <a:t>P/C Lisa Herndon, AP</a:t>
            </a:r>
            <a:endParaRPr lang="en-US" altLang="en-US" sz="2800" dirty="0"/>
          </a:p>
          <a:p>
            <a:r>
              <a:rPr lang="en-US" altLang="en-US" sz="2000" dirty="0" smtClean="0"/>
              <a:t>USPS Jacksonville Annual Meeting</a:t>
            </a:r>
          </a:p>
          <a:p>
            <a:r>
              <a:rPr lang="en-US" altLang="en-US" sz="2000" dirty="0" smtClean="0"/>
              <a:t>January 23,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52600"/>
            <a:ext cx="6565900" cy="31173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1600200" y="5334000"/>
            <a:ext cx="5486400" cy="804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indent="-342900">
              <a:buFont typeface="Wingdings" charset="2"/>
              <a:buChar char="q"/>
            </a:pPr>
            <a:r>
              <a:rPr lang="en-US" sz="2400" dirty="0"/>
              <a:t>Beach scene to support new boating standards work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/>
              <a:t>Man overboard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152400"/>
            <a:ext cx="944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0" dirty="0">
                <a:latin typeface="+mj-lt"/>
              </a:rPr>
              <a:t>NEW Gen 2 Features </a:t>
            </a:r>
            <a:r>
              <a:rPr lang="en-US" altLang="en-US" sz="3200" b="0" dirty="0" smtClean="0">
                <a:latin typeface="+mj-lt"/>
              </a:rPr>
              <a:t>and Functionality</a:t>
            </a:r>
            <a:r>
              <a:rPr lang="en-US" sz="3200" b="0" dirty="0">
                <a:latin typeface="+mj-lt"/>
              </a:rPr>
              <a:t/>
            </a:r>
            <a:br>
              <a:rPr lang="en-US" sz="3200" b="0" dirty="0">
                <a:latin typeface="+mj-lt"/>
              </a:rPr>
            </a:br>
            <a:endParaRPr lang="en-US" sz="3200" b="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 bwMode="auto">
          <a:xfrm>
            <a:off x="6400800" y="3810000"/>
            <a:ext cx="2438400" cy="685800"/>
          </a:xfrm>
          <a:prstGeom prst="wedgeRectCallout">
            <a:avLst>
              <a:gd name="adj1" fmla="val -75670"/>
              <a:gd name="adj2" fmla="val 47685"/>
            </a:avLst>
          </a:prstGeom>
          <a:solidFill>
            <a:schemeClr val="tx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Man Overboard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209800" y="1905000"/>
            <a:ext cx="2438400" cy="685800"/>
          </a:xfrm>
          <a:prstGeom prst="wedgeRectCallout">
            <a:avLst>
              <a:gd name="adj1" fmla="val -75670"/>
              <a:gd name="adj2" fmla="val 47685"/>
            </a:avLst>
          </a:prstGeom>
          <a:solidFill>
            <a:schemeClr val="tx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People in Water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52883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486400"/>
            <a:ext cx="5486400" cy="566738"/>
          </a:xfrm>
        </p:spPr>
        <p:txBody>
          <a:bodyPr/>
          <a:lstStyle/>
          <a:p>
            <a:r>
              <a:rPr lang="en-US" sz="2800" dirty="0" smtClean="0"/>
              <a:t>Billboards added for in-product branding and special messaging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5400"/>
            <a:ext cx="9144000" cy="171450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 bwMode="auto">
          <a:xfrm>
            <a:off x="6705600" y="2514600"/>
            <a:ext cx="2438400" cy="685800"/>
          </a:xfrm>
          <a:prstGeom prst="wedgeRectCallout">
            <a:avLst>
              <a:gd name="adj1" fmla="val -75670"/>
              <a:gd name="adj2" fmla="val 47685"/>
            </a:avLst>
          </a:prstGeom>
          <a:solidFill>
            <a:schemeClr val="tx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Billboard w/ 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USPS message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"/>
            <a:ext cx="944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0" dirty="0">
                <a:latin typeface="+mj-lt"/>
              </a:rPr>
              <a:t>NEW Gen 2 Features </a:t>
            </a:r>
            <a:r>
              <a:rPr lang="en-US" altLang="en-US" sz="3200" b="0" dirty="0" smtClean="0">
                <a:latin typeface="+mj-lt"/>
              </a:rPr>
              <a:t>and Functionality</a:t>
            </a:r>
            <a:r>
              <a:rPr lang="en-US" sz="3200" b="0" dirty="0">
                <a:latin typeface="+mj-lt"/>
              </a:rPr>
              <a:t/>
            </a:r>
            <a:br>
              <a:rPr lang="en-US" sz="3200" b="0" dirty="0">
                <a:latin typeface="+mj-lt"/>
              </a:rPr>
            </a:br>
            <a:endParaRPr lang="en-US" sz="3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4674422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0600" y="914400"/>
            <a:ext cx="8686800" cy="533400"/>
          </a:xfrm>
        </p:spPr>
        <p:txBody>
          <a:bodyPr/>
          <a:lstStyle/>
          <a:p>
            <a:r>
              <a:rPr lang="en-US" altLang="en-US" sz="3200" dirty="0"/>
              <a:t>NEW Gen 2 Features </a:t>
            </a:r>
            <a:r>
              <a:rPr lang="en-US" altLang="en-US" sz="3200" dirty="0" smtClean="0"/>
              <a:t>and </a:t>
            </a:r>
            <a:r>
              <a:rPr lang="en-US" altLang="en-US" sz="3200" dirty="0"/>
              <a:t>Functionality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/>
          <a:lstStyle/>
          <a:p>
            <a:r>
              <a:rPr lang="en-US" dirty="0" smtClean="0"/>
              <a:t>Additional developments underway for debut at International Boating &amp; Water Safety Summit in April 2015</a:t>
            </a:r>
          </a:p>
          <a:p>
            <a:pPr lvl="1"/>
            <a:r>
              <a:rPr lang="en-US" dirty="0" smtClean="0"/>
              <a:t>Exercises added to menu for man overboard and beaching</a:t>
            </a:r>
          </a:p>
          <a:p>
            <a:pPr lvl="1"/>
            <a:r>
              <a:rPr lang="en-US" dirty="0" smtClean="0"/>
              <a:t>“Mini-map” to show placement on lake</a:t>
            </a:r>
          </a:p>
          <a:p>
            <a:pPr lvl="1"/>
            <a:r>
              <a:rPr lang="en-US" dirty="0" smtClean="0"/>
              <a:t>Timer and stop watch</a:t>
            </a:r>
          </a:p>
          <a:p>
            <a:pPr lvl="1"/>
            <a:r>
              <a:rPr lang="en-US" dirty="0" smtClean="0"/>
              <a:t>Internal survey – funding dependent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3493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r>
              <a:rPr lang="en-US" dirty="0" smtClean="0"/>
              <a:t>2014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914400"/>
            <a:ext cx="8534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USPS HQ showed BSVT units at major shows:</a:t>
            </a:r>
          </a:p>
          <a:p>
            <a:pPr lvl="1"/>
            <a:r>
              <a:rPr lang="en-US" sz="2400" dirty="0" smtClean="0"/>
              <a:t>International Boating &amp; Water Safety Summit</a:t>
            </a:r>
          </a:p>
          <a:p>
            <a:pPr lvl="1"/>
            <a:r>
              <a:rPr lang="en-US" sz="2400" dirty="0" smtClean="0"/>
              <a:t>Tall Ships </a:t>
            </a:r>
          </a:p>
          <a:p>
            <a:pPr lvl="1"/>
            <a:r>
              <a:rPr lang="en-US" sz="2400" dirty="0" smtClean="0"/>
              <a:t>NASBLA</a:t>
            </a:r>
          </a:p>
          <a:p>
            <a:pPr lvl="1"/>
            <a:r>
              <a:rPr lang="en-US" sz="2400" dirty="0" smtClean="0"/>
              <a:t>Marine Dealers Association</a:t>
            </a:r>
          </a:p>
          <a:p>
            <a:pPr lvl="1"/>
            <a:r>
              <a:rPr lang="en-US" sz="2400" dirty="0" smtClean="0"/>
              <a:t>Ft. Lauderdale Boat Show</a:t>
            </a:r>
          </a:p>
          <a:p>
            <a:pPr lvl="1"/>
            <a:r>
              <a:rPr lang="en-US" sz="2400" dirty="0" smtClean="0"/>
              <a:t>Annapolis Boat Show</a:t>
            </a:r>
          </a:p>
          <a:p>
            <a:pPr lvl="1"/>
            <a:r>
              <a:rPr lang="en-US" sz="2400" dirty="0" smtClean="0"/>
              <a:t>Canadian Power Squadron conference</a:t>
            </a:r>
          </a:p>
          <a:p>
            <a:pPr lvl="1"/>
            <a:r>
              <a:rPr lang="en-US" sz="2400" dirty="0" smtClean="0"/>
              <a:t>USPS Governing Board  - Crystal City</a:t>
            </a:r>
          </a:p>
          <a:p>
            <a:pPr lvl="1"/>
            <a:r>
              <a:rPr lang="en-US" sz="2400" dirty="0" smtClean="0"/>
              <a:t>USPS Annual Meeting – Jacksonville</a:t>
            </a:r>
          </a:p>
          <a:p>
            <a:r>
              <a:rPr lang="en-US" dirty="0" smtClean="0"/>
              <a:t>USPS/CPS receive Canada’s Marine Innovation Award</a:t>
            </a:r>
          </a:p>
        </p:txBody>
      </p:sp>
    </p:spTree>
    <p:extLst>
      <p:ext uri="{BB962C8B-B14F-4D97-AF65-F5344CB8AC3E}">
        <p14:creationId xmlns:p14="http://schemas.microsoft.com/office/powerpoint/2010/main" val="3014791122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14800"/>
          </a:xfrm>
        </p:spPr>
        <p:txBody>
          <a:bodyPr/>
          <a:lstStyle/>
          <a:p>
            <a:r>
              <a:rPr lang="en-US" dirty="0"/>
              <a:t>Districts and Squadrons actively </a:t>
            </a:r>
            <a:r>
              <a:rPr lang="en-US" dirty="0" smtClean="0"/>
              <a:t>reserving units </a:t>
            </a:r>
            <a:r>
              <a:rPr lang="en-US" dirty="0"/>
              <a:t>for their meetings</a:t>
            </a:r>
          </a:p>
          <a:p>
            <a:pPr lvl="1"/>
            <a:r>
              <a:rPr lang="en-US" dirty="0"/>
              <a:t>Currently no usage fee – only actual shipping which averages $115-$175 one way </a:t>
            </a:r>
            <a:endParaRPr lang="en-US" dirty="0" smtClean="0"/>
          </a:p>
          <a:p>
            <a:pPr lvl="1"/>
            <a:r>
              <a:rPr lang="en-US" dirty="0" smtClean="0"/>
              <a:t>A late fee may be instituted due to inconvenience for downstream reservations</a:t>
            </a:r>
          </a:p>
          <a:p>
            <a:pPr lvl="1"/>
            <a:r>
              <a:rPr lang="en-US" dirty="0" smtClean="0"/>
              <a:t>Reserve up to 14 days for named events</a:t>
            </a:r>
          </a:p>
          <a:p>
            <a:pPr lvl="2"/>
            <a:r>
              <a:rPr lang="en-US" dirty="0" smtClean="0"/>
              <a:t>Include estimated number of event participants with reservation for USCG tracking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7760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28600"/>
            <a:ext cx="7162800" cy="1143000"/>
          </a:xfrm>
        </p:spPr>
        <p:txBody>
          <a:bodyPr/>
          <a:lstStyle/>
          <a:p>
            <a:r>
              <a:rPr lang="en-US" dirty="0" smtClean="0"/>
              <a:t>Current </a:t>
            </a:r>
            <a:r>
              <a:rPr lang="en-US" dirty="0"/>
              <a:t>T</a:t>
            </a:r>
            <a:r>
              <a:rPr lang="en-US" dirty="0" smtClean="0"/>
              <a:t>ools and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82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Internal website for making reservations and accessing support tools and documents: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www.usps.org/php/</a:t>
            </a:r>
            <a:r>
              <a:rPr lang="en-US" dirty="0" err="1" smtClean="0">
                <a:hlinkClick r:id="rId3"/>
              </a:rPr>
              <a:t>bsvt</a:t>
            </a:r>
            <a:endParaRPr lang="en-US" dirty="0" smtClean="0"/>
          </a:p>
          <a:p>
            <a:r>
              <a:rPr lang="en-US" sz="2400" dirty="0" smtClean="0"/>
              <a:t>View calendar and unit availability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Make reservations through this site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ONLY</a:t>
            </a:r>
          </a:p>
          <a:p>
            <a:r>
              <a:rPr lang="en-US" sz="2400" dirty="0" smtClean="0"/>
              <a:t>Download instructor manual</a:t>
            </a:r>
          </a:p>
          <a:p>
            <a:r>
              <a:rPr lang="en-US" sz="2400" dirty="0" smtClean="0"/>
              <a:t>Download assembly and operations manual</a:t>
            </a:r>
          </a:p>
          <a:p>
            <a:r>
              <a:rPr lang="en-US" sz="2400" dirty="0" smtClean="0"/>
              <a:t>Download promo flyer  and template for stickers </a:t>
            </a:r>
          </a:p>
          <a:p>
            <a:r>
              <a:rPr lang="en-US" sz="2400" dirty="0" smtClean="0"/>
              <a:t>Download tally/survey sheet for Coast Guard tracking</a:t>
            </a:r>
          </a:p>
          <a:p>
            <a:r>
              <a:rPr lang="en-US" sz="2400" dirty="0" smtClean="0"/>
              <a:t>View 12 minute assembly tutorial video</a:t>
            </a:r>
          </a:p>
          <a:p>
            <a:r>
              <a:rPr lang="en-US" sz="2400" dirty="0" smtClean="0"/>
              <a:t>Troubleshooting documents added as needed</a:t>
            </a:r>
          </a:p>
          <a:p>
            <a:r>
              <a:rPr lang="en-US" sz="2400" dirty="0" smtClean="0"/>
              <a:t>Banners to accompany units are in development</a:t>
            </a:r>
          </a:p>
          <a:p>
            <a:pPr marL="0" indent="0">
              <a:buNone/>
            </a:pPr>
            <a:r>
              <a:rPr lang="en-US" dirty="0" smtClean="0"/>
              <a:t>Use this site days and weeks before delivery!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497701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1148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13680000" algn="tl" rotWithShape="0">
                    <a:scrgbClr r="0" g="0" b="0">
                      <a:alpha val="43000"/>
                    </a:scrgbClr>
                  </a:outerShdw>
                </a:effectLst>
              </a:rPr>
              <a:t>Virtual Driver Interactive Help Desk is available M-F 8:30-4:00 Pacific time</a:t>
            </a:r>
          </a:p>
          <a:p>
            <a:r>
              <a:rPr lang="en-US" dirty="0" smtClean="0">
                <a:effectLst>
                  <a:outerShdw blurRad="50800" dist="38100" dir="13680000" algn="tl" rotWithShape="0">
                    <a:scrgbClr r="0" g="0" b="0">
                      <a:alpha val="43000"/>
                    </a:scrgbClr>
                  </a:outerShdw>
                </a:effectLst>
              </a:rPr>
              <a:t>Outside of work hours leave a message for call back</a:t>
            </a:r>
          </a:p>
          <a:p>
            <a:r>
              <a:rPr lang="en-US" dirty="0" smtClean="0">
                <a:effectLst>
                  <a:outerShdw blurRad="50800" dist="38100" dir="13680000" algn="tl" rotWithShape="0">
                    <a:scrgbClr r="0" g="0" b="0">
                      <a:alpha val="43000"/>
                    </a:scrgbClr>
                  </a:outerShdw>
                </a:effectLst>
              </a:rPr>
              <a:t>Do NOT try to manipulate the unit without direction from technical support – could invalidate the warranty</a:t>
            </a:r>
          </a:p>
          <a:p>
            <a:r>
              <a:rPr lang="en-US" dirty="0">
                <a:effectLst>
                  <a:outerShdw blurRad="50800" dist="38100" dir="13680000" algn="tl" rotWithShape="0">
                    <a:scrgbClr r="0" g="0" b="0">
                      <a:alpha val="43000"/>
                    </a:scrgbClr>
                  </a:outerShdw>
                </a:effectLst>
              </a:rPr>
              <a:t>877-746-8332 option 3 </a:t>
            </a:r>
            <a:endParaRPr lang="en-US" dirty="0" smtClean="0">
              <a:effectLst>
                <a:outerShdw blurRad="50800" dist="38100" dir="13680000" algn="tl" rotWithShape="0">
                  <a:scrgbClr r="0" g="0" b="0">
                    <a:alpha val="43000"/>
                  </a:scrgbClr>
                </a:outerShdw>
              </a:effectLst>
            </a:endParaRPr>
          </a:p>
          <a:p>
            <a:r>
              <a:rPr lang="en-US" dirty="0" smtClean="0">
                <a:effectLst>
                  <a:outerShdw blurRad="50800" dist="38100" dir="13680000" algn="tl" rotWithShape="0">
                    <a:scrgbClr r="0" g="0" b="0">
                      <a:alpha val="43000"/>
                    </a:scrgbClr>
                  </a:outerShdw>
                </a:effectLst>
              </a:rPr>
              <a:t>Now about those technical issues……</a:t>
            </a:r>
            <a:endParaRPr lang="en-US" dirty="0">
              <a:effectLst>
                <a:outerShdw blurRad="50800" dist="38100" dir="13680000" algn="tl" rotWithShape="0">
                  <a:scrgbClr r="0" g="0" b="0">
                    <a:alpha val="43000"/>
                  </a:sc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459491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162800" cy="1143000"/>
          </a:xfrm>
        </p:spPr>
        <p:txBody>
          <a:bodyPr/>
          <a:lstStyle/>
          <a:p>
            <a:r>
              <a:rPr lang="en-US" dirty="0" smtClean="0"/>
              <a:t>The good, the bad and </a:t>
            </a:r>
            <a:br>
              <a:rPr lang="en-US" dirty="0" smtClean="0"/>
            </a:br>
            <a:r>
              <a:rPr lang="en-US" dirty="0" smtClean="0"/>
              <a:t>the ugly…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114800"/>
          </a:xfrm>
        </p:spPr>
        <p:txBody>
          <a:bodyPr/>
          <a:lstStyle/>
          <a:p>
            <a:r>
              <a:rPr lang="en-US" sz="2800" dirty="0" smtClean="0"/>
              <a:t>The good: the units are out and in use and drawing great crowds and interest</a:t>
            </a:r>
          </a:p>
          <a:p>
            <a:r>
              <a:rPr lang="en-US" sz="2800" dirty="0" smtClean="0"/>
              <a:t>The bad: a few technical issues arose and troubleshooting docs were developed</a:t>
            </a:r>
          </a:p>
          <a:p>
            <a:pPr lvl="1"/>
            <a:r>
              <a:rPr lang="en-US" sz="2400" dirty="0" smtClean="0"/>
              <a:t>Order of setup and shutdown are very important to keep screen programming correct </a:t>
            </a:r>
          </a:p>
          <a:p>
            <a:pPr lvl="1"/>
            <a:r>
              <a:rPr lang="en-US" sz="2400" dirty="0" smtClean="0"/>
              <a:t>Throttle and steering calibration should only be adjusted with VDI support</a:t>
            </a:r>
          </a:p>
          <a:p>
            <a:pPr lvl="1"/>
            <a:r>
              <a:rPr lang="en-US" sz="2400" dirty="0" smtClean="0"/>
              <a:t>Cases were all retrofitted with extra foam and units were all sent through for “</a:t>
            </a:r>
            <a:r>
              <a:rPr lang="en-US" sz="2400" dirty="0" err="1" smtClean="0"/>
              <a:t>locktight</a:t>
            </a:r>
            <a:r>
              <a:rPr lang="en-US" sz="2400" dirty="0" smtClean="0"/>
              <a:t>”</a:t>
            </a:r>
          </a:p>
          <a:p>
            <a:pPr lvl="1"/>
            <a:r>
              <a:rPr lang="en-US" sz="2400" dirty="0" smtClean="0"/>
              <a:t>Workarounds/clamps to address varying table widths</a:t>
            </a:r>
          </a:p>
          <a:p>
            <a:r>
              <a:rPr lang="en-US" sz="2800" dirty="0" smtClean="0"/>
              <a:t>The ugly: Not nearly as ugly now!!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422310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7010400" cy="533400"/>
          </a:xfrm>
        </p:spPr>
        <p:txBody>
          <a:bodyPr/>
          <a:lstStyle/>
          <a:p>
            <a:r>
              <a:rPr lang="en-US" dirty="0" smtClean="0"/>
              <a:t>Now we can use different tables!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553" b="12553"/>
          <a:stretch>
            <a:fillRect/>
          </a:stretch>
        </p:blipFill>
        <p:spPr>
          <a:xfrm>
            <a:off x="457200" y="1295400"/>
            <a:ext cx="8229600" cy="4114800"/>
          </a:xfrm>
        </p:spPr>
      </p:pic>
      <p:sp>
        <p:nvSpPr>
          <p:cNvPr id="3" name="Rectangle 2"/>
          <p:cNvSpPr/>
          <p:nvPr/>
        </p:nvSpPr>
        <p:spPr>
          <a:xfrm>
            <a:off x="2286000" y="5486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Future units will have expanded “ledge” which can be used to clamp to thicker tables</a:t>
            </a:r>
          </a:p>
        </p:txBody>
      </p:sp>
    </p:spTree>
    <p:extLst>
      <p:ext uri="{BB962C8B-B14F-4D97-AF65-F5344CB8AC3E}">
        <p14:creationId xmlns:p14="http://schemas.microsoft.com/office/powerpoint/2010/main" val="967239125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8229600" cy="533400"/>
          </a:xfrm>
        </p:spPr>
        <p:txBody>
          <a:bodyPr/>
          <a:lstStyle/>
          <a:p>
            <a:r>
              <a:rPr lang="en-US" dirty="0" smtClean="0"/>
              <a:t>BSVT Units Available for Sale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114800"/>
          </a:xfrm>
        </p:spPr>
        <p:txBody>
          <a:bodyPr/>
          <a:lstStyle/>
          <a:p>
            <a:r>
              <a:rPr lang="en-US" dirty="0" smtClean="0"/>
              <a:t>Contact USPS HQ Customer Service and they will fill out information for VDI sales referral – some districts applying for grants</a:t>
            </a:r>
          </a:p>
          <a:p>
            <a:r>
              <a:rPr lang="en-US" dirty="0" smtClean="0"/>
              <a:t>Internal USPS/CGA/CPS price:  $14,900 for delivery in temporary boxes</a:t>
            </a:r>
          </a:p>
          <a:p>
            <a:r>
              <a:rPr lang="en-US" dirty="0" smtClean="0"/>
              <a:t>Price for external organizations: $18,900. </a:t>
            </a:r>
            <a:r>
              <a:rPr lang="en-US" dirty="0"/>
              <a:t>C</a:t>
            </a:r>
            <a:r>
              <a:rPr lang="en-US" dirty="0" smtClean="0"/>
              <a:t>ustomization </a:t>
            </a:r>
            <a:r>
              <a:rPr lang="en-US" dirty="0"/>
              <a:t>available for additional development </a:t>
            </a:r>
            <a:r>
              <a:rPr lang="en-US" dirty="0" smtClean="0"/>
              <a:t>costs</a:t>
            </a:r>
          </a:p>
          <a:p>
            <a:r>
              <a:rPr lang="en-US" dirty="0"/>
              <a:t>P</a:t>
            </a:r>
            <a:r>
              <a:rPr lang="en-US" dirty="0" smtClean="0"/>
              <a:t>ermanent Pelican case available for $1850 (total for 3 cases/unit)</a:t>
            </a:r>
          </a:p>
        </p:txBody>
      </p:sp>
    </p:spTree>
    <p:extLst>
      <p:ext uri="{BB962C8B-B14F-4D97-AF65-F5344CB8AC3E}">
        <p14:creationId xmlns:p14="http://schemas.microsoft.com/office/powerpoint/2010/main" val="2182534209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4114800"/>
          </a:xfrm>
        </p:spPr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Current Status and new functionality</a:t>
            </a:r>
          </a:p>
          <a:p>
            <a:r>
              <a:rPr lang="en-US" dirty="0" smtClean="0"/>
              <a:t>Resources for ordering and usage</a:t>
            </a:r>
          </a:p>
          <a:p>
            <a:r>
              <a:rPr lang="en-US" dirty="0" smtClean="0"/>
              <a:t>Issues and Concerns</a:t>
            </a:r>
          </a:p>
          <a:p>
            <a:r>
              <a:rPr lang="en-US" dirty="0" smtClean="0"/>
              <a:t>Next steps</a:t>
            </a:r>
          </a:p>
          <a:p>
            <a:r>
              <a:rPr lang="en-US" dirty="0" smtClean="0"/>
              <a:t>Incorporating BSVT into USPS education</a:t>
            </a:r>
          </a:p>
          <a:p>
            <a:r>
              <a:rPr lang="en-US" dirty="0" smtClean="0"/>
              <a:t>Troubleshooting and set-up/tear-down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084199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676400" y="152400"/>
            <a:ext cx="7162800" cy="1143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200" dirty="0" smtClean="0"/>
              <a:t>External Tools and Activities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0" y="1447800"/>
            <a:ext cx="82296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dirty="0" smtClean="0"/>
              <a:t>External website for sharing videos with the public at the VDI site:</a:t>
            </a:r>
          </a:p>
          <a:p>
            <a:r>
              <a:rPr lang="en-US" dirty="0" smtClean="0">
                <a:hlinkClick r:id="rId2"/>
              </a:rPr>
              <a:t>www.usps.org/boatingskillsvt</a:t>
            </a:r>
            <a:endParaRPr lang="en-US" sz="2400" dirty="0" smtClean="0"/>
          </a:p>
          <a:p>
            <a:r>
              <a:rPr lang="en-US" sz="2400" dirty="0" smtClean="0"/>
              <a:t>View videos</a:t>
            </a:r>
          </a:p>
          <a:p>
            <a:r>
              <a:rPr lang="en-US" sz="2400" dirty="0" smtClean="0"/>
              <a:t>External Organizations who would like to purchase a unit may fill out a form for contact</a:t>
            </a:r>
          </a:p>
          <a:p>
            <a:pPr lvl="1"/>
            <a:r>
              <a:rPr lang="en-US" sz="2400" dirty="0" smtClean="0"/>
              <a:t>Canadian Power Squadron has purchased a unit </a:t>
            </a:r>
          </a:p>
          <a:p>
            <a:pPr lvl="1"/>
            <a:r>
              <a:rPr lang="en-US" sz="2400" dirty="0" smtClean="0"/>
              <a:t>VA Department of Game and Inland Fisheries has purchased a unit</a:t>
            </a:r>
          </a:p>
          <a:p>
            <a:pPr lvl="1"/>
            <a:r>
              <a:rPr lang="en-US" sz="2400" dirty="0" smtClean="0"/>
              <a:t>SC DNR is outfitting a BSVT mobile unit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669377970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7086600" cy="990600"/>
          </a:xfrm>
        </p:spPr>
        <p:txBody>
          <a:bodyPr/>
          <a:lstStyle/>
          <a:p>
            <a:r>
              <a:rPr lang="en-US" dirty="0" smtClean="0"/>
              <a:t>Your important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114800"/>
          </a:xfrm>
        </p:spPr>
        <p:txBody>
          <a:bodyPr/>
          <a:lstStyle/>
          <a:p>
            <a:r>
              <a:rPr lang="en-US" dirty="0" smtClean="0"/>
              <a:t>Your feedback is vital for continued development of the BSVT</a:t>
            </a:r>
          </a:p>
          <a:p>
            <a:pPr lvl="1"/>
            <a:r>
              <a:rPr lang="en-US" dirty="0" smtClean="0"/>
              <a:t>Functionality</a:t>
            </a:r>
          </a:p>
          <a:p>
            <a:pPr lvl="1"/>
            <a:r>
              <a:rPr lang="en-US" dirty="0" smtClean="0"/>
              <a:t>Maintenance</a:t>
            </a:r>
          </a:p>
          <a:p>
            <a:pPr lvl="1"/>
            <a:r>
              <a:rPr lang="en-US" dirty="0" smtClean="0"/>
              <a:t>Clarity and ease of assembly/disassembly</a:t>
            </a:r>
          </a:p>
          <a:p>
            <a:pPr lvl="1"/>
            <a:r>
              <a:rPr lang="en-US" dirty="0" smtClean="0"/>
              <a:t>User comments</a:t>
            </a:r>
          </a:p>
          <a:p>
            <a:r>
              <a:rPr lang="en-US" dirty="0" smtClean="0"/>
              <a:t>Your feedback of the actual user experience is critical for Coast Guard tracking and continued support</a:t>
            </a:r>
          </a:p>
          <a:p>
            <a:pPr lvl="1"/>
            <a:r>
              <a:rPr lang="en-US" dirty="0" smtClean="0"/>
              <a:t>Currently a very manual process;  looking for options through website, apps, BSVT internal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860742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r>
              <a:rPr lang="en-US" dirty="0" smtClean="0"/>
              <a:t>The Coast Guard tally sheet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55190"/>
            <a:ext cx="4419600" cy="5463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914400"/>
            <a:ext cx="3886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Five entries to be completed by observer:</a:t>
            </a:r>
          </a:p>
          <a:p>
            <a:endParaRPr lang="en-US" sz="2000" dirty="0" smtClean="0"/>
          </a:p>
          <a:p>
            <a:r>
              <a:rPr lang="en-US" sz="2000" dirty="0" smtClean="0"/>
              <a:t>By observation:</a:t>
            </a: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Gender (M/F)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Age (0-30, 31-50, 50+)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r>
              <a:rPr lang="en-US" sz="2000" dirty="0" smtClean="0"/>
              <a:t>3 questions for the driver: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How many years have you driven a boat? (0-5, 6-10, 10+)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Scale 1-5, How much did BSVT improve your confidence? (1= none; 5= great)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Scale 1-5, How realistic was the BSVT boating experience? (1= not realistic, 5= very realistic)</a:t>
            </a:r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7643764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Post-Show and </a:t>
            </a:r>
            <a:r>
              <a:rPr lang="en-US" dirty="0"/>
              <a:t>R</a:t>
            </a:r>
            <a:r>
              <a:rPr lang="en-US" dirty="0" smtClean="0"/>
              <a:t>eturn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 for Tally sheet return and upload still in development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Currently please email: </a:t>
            </a:r>
            <a:r>
              <a:rPr lang="en-US" dirty="0" err="1" smtClean="0">
                <a:solidFill>
                  <a:srgbClr val="FFFF00"/>
                </a:solidFill>
              </a:rPr>
              <a:t>lisa@herndon.net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with forms, totals and comments</a:t>
            </a:r>
          </a:p>
          <a:p>
            <a:pPr lvl="1"/>
            <a:r>
              <a:rPr lang="en-US" dirty="0" smtClean="0"/>
              <a:t>Most important item for tracking is number of BSVT users at each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4369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Next Steps in 2015</a:t>
            </a:r>
            <a:endParaRPr lang="en-US" alt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1148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800" dirty="0" smtClean="0"/>
              <a:t>Apply for Grant three!</a:t>
            </a:r>
          </a:p>
          <a:p>
            <a:pPr>
              <a:spcBef>
                <a:spcPts val="1000"/>
              </a:spcBef>
            </a:pPr>
            <a:r>
              <a:rPr lang="en-US" sz="2800" dirty="0" smtClean="0"/>
              <a:t>Roll out final three units</a:t>
            </a:r>
          </a:p>
          <a:p>
            <a:pPr lvl="1">
              <a:spcBef>
                <a:spcPts val="1000"/>
              </a:spcBef>
            </a:pPr>
            <a:r>
              <a:rPr lang="en-US" sz="2400" dirty="0" smtClean="0"/>
              <a:t>When released and stable, some units may be geographically dispersed</a:t>
            </a:r>
          </a:p>
          <a:p>
            <a:pPr>
              <a:spcBef>
                <a:spcPts val="1000"/>
              </a:spcBef>
            </a:pPr>
            <a:r>
              <a:rPr lang="en-US" sz="2800" dirty="0" smtClean="0"/>
              <a:t>Roll out new software for </a:t>
            </a:r>
            <a:r>
              <a:rPr lang="en-US" sz="2800" dirty="0" err="1" smtClean="0"/>
              <a:t>steamlining</a:t>
            </a:r>
            <a:r>
              <a:rPr lang="en-US" sz="2800" dirty="0" smtClean="0"/>
              <a:t> HQ tracking, calendar and notifications</a:t>
            </a:r>
          </a:p>
          <a:p>
            <a:pPr>
              <a:spcBef>
                <a:spcPts val="1000"/>
              </a:spcBef>
            </a:pPr>
            <a:r>
              <a:rPr lang="en-US" sz="2800" dirty="0" smtClean="0"/>
              <a:t>Debut remaining Gen 2 functionality at IBWSS</a:t>
            </a:r>
          </a:p>
          <a:p>
            <a:pPr>
              <a:spcBef>
                <a:spcPts val="1000"/>
              </a:spcBef>
            </a:pPr>
            <a:r>
              <a:rPr lang="en-US" sz="2800" dirty="0" smtClean="0"/>
              <a:t>Upgrade all units to latest Gen 2 features (May-June)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-457200" y="1752600"/>
            <a:ext cx="929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533400"/>
          </a:xfrm>
        </p:spPr>
        <p:txBody>
          <a:bodyPr/>
          <a:lstStyle/>
          <a:p>
            <a:r>
              <a:rPr lang="en-US" dirty="0" smtClean="0"/>
              <a:t>Next on Program: Incorporating BSVT into USPS Educational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66702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Class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final 13 rollout, make the connections with advanced grade courses</a:t>
            </a:r>
          </a:p>
          <a:p>
            <a:r>
              <a:rPr lang="en-US" dirty="0" smtClean="0"/>
              <a:t>In addition to the maneuver lesson, begin to </a:t>
            </a:r>
            <a:r>
              <a:rPr lang="en-US" dirty="0" smtClean="0"/>
              <a:t>create </a:t>
            </a:r>
            <a:r>
              <a:rPr lang="en-US" dirty="0" smtClean="0"/>
              <a:t>lesson plans to match OTW elements</a:t>
            </a:r>
          </a:p>
          <a:p>
            <a:r>
              <a:rPr lang="en-US" dirty="0" smtClean="0"/>
              <a:t>Begin to coordinate with course manual revision and coordinate with future BOC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54309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ABC3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Rules of the Road</a:t>
            </a:r>
          </a:p>
          <a:p>
            <a:r>
              <a:rPr lang="en-US" dirty="0" smtClean="0"/>
              <a:t>Buoys and bearings</a:t>
            </a:r>
          </a:p>
          <a:p>
            <a:r>
              <a:rPr lang="en-US" dirty="0" smtClean="0"/>
              <a:t>Hull trim</a:t>
            </a:r>
          </a:p>
          <a:p>
            <a:r>
              <a:rPr lang="en-US" dirty="0" smtClean="0"/>
              <a:t>Boat Speeds </a:t>
            </a:r>
          </a:p>
          <a:p>
            <a:r>
              <a:rPr lang="en-US" dirty="0" smtClean="0"/>
              <a:t>Center of Rotation/Pivot Point</a:t>
            </a:r>
          </a:p>
          <a:p>
            <a:r>
              <a:rPr lang="en-US" dirty="0" smtClean="0"/>
              <a:t>Undocking</a:t>
            </a:r>
          </a:p>
          <a:p>
            <a:r>
              <a:rPr lang="en-US" dirty="0" smtClean="0"/>
              <a:t>Horn and whistle signals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97753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Seamanship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114800"/>
          </a:xfrm>
        </p:spPr>
        <p:txBody>
          <a:bodyPr/>
          <a:lstStyle/>
          <a:p>
            <a:r>
              <a:rPr lang="en-US" dirty="0" smtClean="0"/>
              <a:t>BOC IN Level</a:t>
            </a:r>
          </a:p>
          <a:p>
            <a:r>
              <a:rPr lang="en-US" dirty="0" smtClean="0"/>
              <a:t>Steering</a:t>
            </a:r>
          </a:p>
          <a:p>
            <a:r>
              <a:rPr lang="en-US" dirty="0" smtClean="0"/>
              <a:t>Forward and Reverse</a:t>
            </a:r>
          </a:p>
          <a:p>
            <a:r>
              <a:rPr lang="en-US" dirty="0" smtClean="0"/>
              <a:t>Rules of the Road</a:t>
            </a:r>
          </a:p>
          <a:p>
            <a:r>
              <a:rPr lang="en-US" dirty="0" smtClean="0"/>
              <a:t>Man overboard</a:t>
            </a:r>
          </a:p>
          <a:p>
            <a:r>
              <a:rPr lang="en-US" dirty="0" smtClean="0"/>
              <a:t>Moorings</a:t>
            </a:r>
          </a:p>
          <a:p>
            <a:r>
              <a:rPr lang="en-US" smtClean="0"/>
              <a:t>Wakes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66317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BOC CN Level</a:t>
            </a:r>
          </a:p>
          <a:p>
            <a:r>
              <a:rPr lang="en-US" dirty="0" smtClean="0"/>
              <a:t>Bearings</a:t>
            </a:r>
          </a:p>
          <a:p>
            <a:r>
              <a:rPr lang="en-US" dirty="0" smtClean="0"/>
              <a:t>60D=ST</a:t>
            </a:r>
          </a:p>
          <a:p>
            <a:r>
              <a:rPr lang="en-US" dirty="0" smtClean="0"/>
              <a:t>Ranges</a:t>
            </a:r>
          </a:p>
          <a:p>
            <a:r>
              <a:rPr lang="en-US" dirty="0" smtClean="0"/>
              <a:t>Fixes</a:t>
            </a:r>
          </a:p>
          <a:p>
            <a:r>
              <a:rPr lang="en-US" dirty="0" smtClean="0"/>
              <a:t>Positioning</a:t>
            </a:r>
          </a:p>
          <a:p>
            <a:r>
              <a:rPr lang="en-US" dirty="0" smtClean="0"/>
              <a:t>Routes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5440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5638800" cy="533400"/>
          </a:xfrm>
        </p:spPr>
        <p:txBody>
          <a:bodyPr/>
          <a:lstStyle/>
          <a:p>
            <a:r>
              <a:rPr lang="en-US" altLang="en-US" dirty="0" smtClean="0"/>
              <a:t>Background</a:t>
            </a:r>
            <a:endParaRPr lang="en-US" alt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524000"/>
            <a:ext cx="7315200" cy="41148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en-US" sz="2400" dirty="0" smtClean="0"/>
              <a:t>USPS was awarded a $215k grant by the Coast Guard in 2013 to develop a Boating Skills Virtual Trainer</a:t>
            </a:r>
          </a:p>
          <a:p>
            <a:pPr>
              <a:spcBef>
                <a:spcPts val="1000"/>
              </a:spcBef>
            </a:pPr>
            <a:r>
              <a:rPr lang="en-US" altLang="en-US" sz="2400" dirty="0"/>
              <a:t>F</a:t>
            </a:r>
            <a:r>
              <a:rPr lang="en-US" altLang="en-US" sz="2400" dirty="0" smtClean="0"/>
              <a:t>irst training simulator of its kind for the recreational boater with educational exercises modeled to complement USPS Practical On The Water training</a:t>
            </a:r>
          </a:p>
          <a:p>
            <a:pPr>
              <a:spcBef>
                <a:spcPts val="1000"/>
              </a:spcBef>
            </a:pPr>
            <a:r>
              <a:rPr lang="en-US" altLang="en-US" sz="2400" dirty="0" smtClean="0"/>
              <a:t>Grant one funded five units which were delivered mid-year 2014 and an extra unit delivered Sept.</a:t>
            </a:r>
          </a:p>
          <a:p>
            <a:pPr>
              <a:spcBef>
                <a:spcPts val="1000"/>
              </a:spcBef>
            </a:pPr>
            <a:r>
              <a:rPr lang="en-US" altLang="en-US" sz="2400" dirty="0" smtClean="0"/>
              <a:t>Grant two ($200k) funds an additional seven units for a total of thirteen in the fleet</a:t>
            </a:r>
          </a:p>
          <a:p>
            <a:pPr>
              <a:spcBef>
                <a:spcPts val="1000"/>
              </a:spcBef>
            </a:pPr>
            <a:r>
              <a:rPr lang="en-US" altLang="en-US" sz="2400" dirty="0" smtClean="0"/>
              <a:t>Nine units now available for reservation</a:t>
            </a:r>
          </a:p>
          <a:p>
            <a:pPr>
              <a:spcBef>
                <a:spcPts val="1000"/>
              </a:spcBef>
            </a:pPr>
            <a:endParaRPr lang="en-US" altLang="en-US" sz="2400" dirty="0" smtClean="0">
              <a:solidFill>
                <a:srgbClr val="FFFF00"/>
              </a:solidFill>
            </a:endParaRPr>
          </a:p>
          <a:p>
            <a:pPr lvl="1"/>
            <a:endParaRPr lang="en-US" altLang="en-US" sz="1800" dirty="0" smtClean="0"/>
          </a:p>
          <a:p>
            <a:pPr lvl="1"/>
            <a:endParaRPr lang="en-US" altLang="en-US" sz="1800" dirty="0" smtClean="0"/>
          </a:p>
          <a:p>
            <a:pPr lvl="1"/>
            <a:endParaRPr lang="en-US" alt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1832966" cy="457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Piloting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BOC ACN</a:t>
            </a:r>
          </a:p>
          <a:p>
            <a:r>
              <a:rPr lang="en-US" dirty="0" smtClean="0"/>
              <a:t>Impact of current</a:t>
            </a:r>
          </a:p>
          <a:p>
            <a:r>
              <a:rPr lang="en-US" dirty="0" smtClean="0"/>
              <a:t>Impact of wind</a:t>
            </a:r>
          </a:p>
          <a:p>
            <a:r>
              <a:rPr lang="en-US" dirty="0" smtClean="0"/>
              <a:t>Seaman’s Eye</a:t>
            </a:r>
          </a:p>
          <a:p>
            <a:r>
              <a:rPr lang="en-US" dirty="0" smtClean="0"/>
              <a:t>Avoidance Techniques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18764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Your 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beach</a:t>
            </a:r>
          </a:p>
          <a:p>
            <a:r>
              <a:rPr lang="en-US" dirty="0" smtClean="0"/>
              <a:t>Crossing/overtaking/meeting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91642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Training for POTW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POTW Maneuvers are included except Anchoring</a:t>
            </a:r>
          </a:p>
          <a:p>
            <a:r>
              <a:rPr lang="en-US" dirty="0" smtClean="0"/>
              <a:t>Year round opportunities to hone and refine skills in classroom</a:t>
            </a:r>
          </a:p>
          <a:p>
            <a:pPr lvl="1"/>
            <a:r>
              <a:rPr lang="en-US" dirty="0" smtClean="0"/>
              <a:t>While waiting for good weather</a:t>
            </a:r>
          </a:p>
          <a:p>
            <a:pPr lvl="1"/>
            <a:r>
              <a:rPr lang="en-US" dirty="0" smtClean="0"/>
              <a:t>While waiting for qualified Certifiers</a:t>
            </a:r>
          </a:p>
          <a:p>
            <a:pPr lvl="1"/>
            <a:r>
              <a:rPr lang="en-US" dirty="0" smtClean="0"/>
              <a:t>While waiting for a boat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04856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Training for ANSI/ABYC </a:t>
            </a:r>
            <a:r>
              <a:rPr lang="en-US" dirty="0" err="1" smtClean="0"/>
              <a:t>Stds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USCG Grant Developed Standards</a:t>
            </a:r>
          </a:p>
          <a:p>
            <a:r>
              <a:rPr lang="en-US" dirty="0" smtClean="0"/>
              <a:t>BSVT models of most/all proposed 38 standards</a:t>
            </a:r>
          </a:p>
          <a:p>
            <a:pPr lvl="1"/>
            <a:r>
              <a:rPr lang="en-US" dirty="0" smtClean="0"/>
              <a:t>For novice boater</a:t>
            </a:r>
          </a:p>
          <a:p>
            <a:pPr lvl="1"/>
            <a:r>
              <a:rPr lang="en-US" dirty="0" smtClean="0"/>
              <a:t>For Small Boat Handling Skills</a:t>
            </a:r>
          </a:p>
          <a:p>
            <a:r>
              <a:rPr lang="en-US" dirty="0" smtClean="0"/>
              <a:t>Adaptable </a:t>
            </a:r>
            <a:r>
              <a:rPr lang="en-US" smtClean="0"/>
              <a:t>as Standards </a:t>
            </a:r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24598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24200"/>
            <a:ext cx="8229600" cy="533400"/>
          </a:xfrm>
        </p:spPr>
        <p:txBody>
          <a:bodyPr/>
          <a:lstStyle/>
          <a:p>
            <a:r>
              <a:rPr lang="en-US" altLang="en-US" sz="3600" dirty="0" smtClean="0"/>
              <a:t>Questions?</a:t>
            </a:r>
            <a:br>
              <a:rPr lang="en-US" altLang="en-US" sz="3600" dirty="0" smtClean="0"/>
            </a:br>
            <a:r>
              <a:rPr lang="en-US" altLang="en-US" sz="3600" dirty="0" smtClean="0"/>
              <a:t>Stay for set-up/tear-down demonstration</a:t>
            </a:r>
            <a:endParaRPr lang="en-US" altLang="en-US" sz="3600" dirty="0"/>
          </a:p>
        </p:txBody>
      </p:sp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and 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b="1" dirty="0"/>
              <a:t>Hardware includes three 20” monitors, steering wheel, horn and Mercury Marine throttle with trim controls </a:t>
            </a:r>
            <a:endParaRPr lang="en-US" altLang="en-US" sz="2400" b="1" dirty="0" smtClean="0"/>
          </a:p>
          <a:p>
            <a:r>
              <a:rPr lang="en-US" altLang="en-US" sz="2400" b="1" dirty="0"/>
              <a:t>Buttons on the wheel provide “slewing” of vision </a:t>
            </a:r>
            <a:endParaRPr lang="en-US" altLang="en-US" sz="2400" b="1" dirty="0" smtClean="0"/>
          </a:p>
          <a:p>
            <a:r>
              <a:rPr lang="en-US" altLang="en-US" sz="2400" b="1" dirty="0" smtClean="0"/>
              <a:t>Gen </a:t>
            </a:r>
            <a:r>
              <a:rPr lang="en-US" altLang="en-US" sz="2400" b="1" dirty="0"/>
              <a:t>2 </a:t>
            </a:r>
            <a:r>
              <a:rPr lang="en-US" altLang="en-US" sz="2400" b="1" dirty="0" smtClean="0"/>
              <a:t> now provides full </a:t>
            </a:r>
            <a:r>
              <a:rPr lang="en-US" altLang="en-US" sz="2400" b="1" dirty="0"/>
              <a:t>360 degree </a:t>
            </a:r>
            <a:r>
              <a:rPr lang="en-US" altLang="en-US" sz="2400" b="1" dirty="0" smtClean="0"/>
              <a:t>view and “locks” for stern backing maneuvers</a:t>
            </a:r>
          </a:p>
          <a:p>
            <a:r>
              <a:rPr lang="en-US" altLang="en-US" sz="2400" b="1" dirty="0" smtClean="0"/>
              <a:t>New Multi-lingual capabilities – now equipped for French and Spanish</a:t>
            </a:r>
            <a:endParaRPr lang="en-US" altLang="en-US" sz="2400" b="1" dirty="0"/>
          </a:p>
          <a:p>
            <a:endParaRPr lang="en-US" alt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677773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295400"/>
            <a:ext cx="6781800" cy="804862"/>
          </a:xfrm>
        </p:spPr>
        <p:txBody>
          <a:bodyPr/>
          <a:lstStyle/>
          <a:p>
            <a:r>
              <a:rPr lang="en-US" altLang="en-US" sz="2400" b="1" dirty="0"/>
              <a:t>Ability to set direction and velocity of current and wind and day/night scenarios</a:t>
            </a:r>
            <a:r>
              <a:rPr lang="en-US" alt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903912" cy="566738"/>
          </a:xfrm>
        </p:spPr>
        <p:txBody>
          <a:bodyPr/>
          <a:lstStyle/>
          <a:p>
            <a:r>
              <a:rPr lang="en-US" altLang="en-US" sz="3200" dirty="0"/>
              <a:t>Features and Functionality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3" y="2590800"/>
            <a:ext cx="885048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42936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 bwMode="auto">
          <a:xfrm>
            <a:off x="533400" y="1219200"/>
            <a:ext cx="6781800" cy="804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en-US" sz="2400" dirty="0"/>
              <a:t>Virtual working compass, speedometer and RPM gauge</a:t>
            </a:r>
          </a:p>
          <a:p>
            <a:endParaRPr lang="en-US" sz="2400" dirty="0"/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1676400" y="228600"/>
            <a:ext cx="5903912" cy="566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altLang="en-US" sz="3200" dirty="0" smtClean="0"/>
              <a:t>Features and Functionality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57400"/>
            <a:ext cx="8610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45945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 bwMode="auto">
          <a:xfrm>
            <a:off x="533400" y="1371600"/>
            <a:ext cx="6781800" cy="804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en-US" sz="2400" dirty="0" smtClean="0"/>
              <a:t>Enhanced Environment includes a full marina for docking scenarios</a:t>
            </a:r>
            <a:endParaRPr lang="en-US" alt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1676400" y="228600"/>
            <a:ext cx="5903912" cy="566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altLang="en-US" sz="3200" dirty="0" smtClean="0"/>
              <a:t>Features and Functionality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" y="2438401"/>
            <a:ext cx="9144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26802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 bwMode="auto">
          <a:xfrm>
            <a:off x="1676400" y="228600"/>
            <a:ext cx="5903912" cy="566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altLang="en-US" sz="3200" dirty="0" smtClean="0"/>
              <a:t>Features and Functionality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81000" y="9906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dirty="0">
                <a:latin typeface="+mn-lt"/>
              </a:rPr>
              <a:t>Current Exercises </a:t>
            </a:r>
            <a:r>
              <a:rPr lang="en-US" sz="3200" b="0" dirty="0" smtClean="0">
                <a:latin typeface="+mn-lt"/>
              </a:rPr>
              <a:t>are based on POTW and Designed to be Instructor led</a:t>
            </a:r>
            <a:endParaRPr lang="en-US" sz="3200" b="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14600"/>
            <a:ext cx="4870991" cy="3251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1905000"/>
            <a:ext cx="35814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Departing dock</a:t>
            </a:r>
          </a:p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Spring lines </a:t>
            </a:r>
            <a:endParaRPr lang="en-US" sz="2000" b="0" dirty="0" smtClean="0"/>
          </a:p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Maneuvering </a:t>
            </a:r>
            <a:r>
              <a:rPr lang="en-US" sz="2000" b="0" dirty="0"/>
              <a:t>in Fairways</a:t>
            </a:r>
          </a:p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Pivot Turn</a:t>
            </a:r>
          </a:p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Mooring</a:t>
            </a:r>
          </a:p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Docking</a:t>
            </a:r>
          </a:p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Slalom Course</a:t>
            </a:r>
          </a:p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Crossing/Overtaking/Head-On</a:t>
            </a:r>
          </a:p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Emergency Stop</a:t>
            </a:r>
          </a:p>
          <a:p>
            <a:pPr marL="406400" lvl="2" indent="-355600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All exercises can be done at </a:t>
            </a:r>
            <a:r>
              <a:rPr lang="en-US" sz="2000" b="0" dirty="0"/>
              <a:t>n</a:t>
            </a:r>
            <a:r>
              <a:rPr lang="en-US" sz="2000" b="0" dirty="0" smtClean="0"/>
              <a:t>ight with </a:t>
            </a:r>
            <a:r>
              <a:rPr lang="en-US" sz="2000" b="0" dirty="0" err="1" smtClean="0"/>
              <a:t>nav</a:t>
            </a:r>
            <a:r>
              <a:rPr lang="en-US" sz="2000" b="0" dirty="0" smtClean="0"/>
              <a:t> lights</a:t>
            </a:r>
            <a:endParaRPr lang="en-US" sz="2000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2510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867400"/>
            <a:ext cx="8915400" cy="80486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Additional </a:t>
            </a:r>
            <a:r>
              <a:rPr lang="en-US" sz="2400" b="1" dirty="0" err="1" smtClean="0"/>
              <a:t>nav</a:t>
            </a:r>
            <a:r>
              <a:rPr lang="en-US" sz="2400" b="1" dirty="0" smtClean="0"/>
              <a:t> aids including range markers and additional day marks for piloting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329624"/>
            <a:ext cx="71481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0" dirty="0" smtClean="0">
                <a:latin typeface="+mj-lt"/>
              </a:rPr>
              <a:t>NEW Gen 2 Features </a:t>
            </a:r>
            <a:r>
              <a:rPr lang="en-US" altLang="en-US" sz="3200" b="0" dirty="0">
                <a:latin typeface="+mj-lt"/>
              </a:rPr>
              <a:t>and </a:t>
            </a:r>
            <a:r>
              <a:rPr lang="en-US" altLang="en-US" sz="3200" b="0" dirty="0" smtClean="0">
                <a:latin typeface="+mj-lt"/>
              </a:rPr>
              <a:t>Functionality</a:t>
            </a:r>
            <a:endParaRPr lang="en-US" sz="3200" b="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1295400"/>
            <a:ext cx="91440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4600"/>
            <a:ext cx="91440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3800"/>
            <a:ext cx="9144000" cy="1714500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 bwMode="auto">
          <a:xfrm>
            <a:off x="4953000" y="1295400"/>
            <a:ext cx="2438400" cy="685800"/>
          </a:xfrm>
          <a:prstGeom prst="wedgeRectCallout">
            <a:avLst>
              <a:gd name="adj1" fmla="val -75670"/>
              <a:gd name="adj2" fmla="val 47685"/>
            </a:avLst>
          </a:prstGeom>
          <a:solidFill>
            <a:schemeClr val="tx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Range Marker</a:t>
            </a:r>
          </a:p>
        </p:txBody>
      </p:sp>
      <p:sp>
        <p:nvSpPr>
          <p:cNvPr id="9" name="Rectangular Callout 8"/>
          <p:cNvSpPr/>
          <p:nvPr/>
        </p:nvSpPr>
        <p:spPr bwMode="auto">
          <a:xfrm>
            <a:off x="3962400" y="2438400"/>
            <a:ext cx="2438400" cy="685800"/>
          </a:xfrm>
          <a:prstGeom prst="wedgeRectCallout">
            <a:avLst>
              <a:gd name="adj1" fmla="val -75670"/>
              <a:gd name="adj2" fmla="val 47685"/>
            </a:avLst>
          </a:prstGeom>
          <a:solidFill>
            <a:schemeClr val="tx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Mid-Channel 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Marker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172200" y="3657600"/>
            <a:ext cx="2438400" cy="685800"/>
          </a:xfrm>
          <a:prstGeom prst="wedgeRectCallout">
            <a:avLst>
              <a:gd name="adj1" fmla="val -75670"/>
              <a:gd name="adj2" fmla="val 47685"/>
            </a:avLst>
          </a:prstGeom>
          <a:solidFill>
            <a:schemeClr val="tx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Day Mark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89924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SPS BC">
  <a:themeElements>
    <a:clrScheme name="USPS BC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USPS B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SPS BC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PS BC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PS BC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PS BC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PS BC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PS BC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PS BC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PS BC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United States Power Squadrons®</Template>
  <TotalTime>3528</TotalTime>
  <Words>1388</Words>
  <Application>Microsoft Macintosh PowerPoint</Application>
  <PresentationFormat>On-screen Show (4:3)</PresentationFormat>
  <Paragraphs>225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USPS BC</vt:lpstr>
      <vt:lpstr>Boating Skills  Virtual Trainer</vt:lpstr>
      <vt:lpstr>Agenda</vt:lpstr>
      <vt:lpstr>Background</vt:lpstr>
      <vt:lpstr>Features and Functionality</vt:lpstr>
      <vt:lpstr>Features and Functionality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Billboards added for in-product branding and special messaging</vt:lpstr>
      <vt:lpstr>NEW Gen 2 Features and Functionality </vt:lpstr>
      <vt:lpstr>2014 Activities</vt:lpstr>
      <vt:lpstr>Current Activities</vt:lpstr>
      <vt:lpstr>Current Tools and Support</vt:lpstr>
      <vt:lpstr>Technical Support</vt:lpstr>
      <vt:lpstr>The good, the bad and  the ugly…</vt:lpstr>
      <vt:lpstr>Now we can use different tables!</vt:lpstr>
      <vt:lpstr>BSVT Units Available for Sale</vt:lpstr>
      <vt:lpstr>PowerPoint Presentation</vt:lpstr>
      <vt:lpstr>Your important responsibilities</vt:lpstr>
      <vt:lpstr>The Coast Guard tally sheet</vt:lpstr>
      <vt:lpstr>Post-Show and Return responsibilities</vt:lpstr>
      <vt:lpstr>Next Steps in 2015</vt:lpstr>
      <vt:lpstr>Next on Program: Incorporating BSVT into USPS Educational Programs</vt:lpstr>
      <vt:lpstr>Making Class Connections</vt:lpstr>
      <vt:lpstr>ABC3</vt:lpstr>
      <vt:lpstr>Seamanship</vt:lpstr>
      <vt:lpstr>Piloting</vt:lpstr>
      <vt:lpstr>Advanced Piloting</vt:lpstr>
      <vt:lpstr>Create Your Own</vt:lpstr>
      <vt:lpstr>Pre Training for POTW</vt:lpstr>
      <vt:lpstr>Pre Training for ANSI/ABYC Stds</vt:lpstr>
      <vt:lpstr>Questions? Stay for set-up/tear-down demonstration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 BLANK TEMPLATE</dc:title>
  <dc:subject>ED BLANK TEMPLATE - OFFICE - 2010</dc:subject>
  <dc:creator>Robert R Palmer</dc:creator>
  <cp:lastModifiedBy>Lisa Herndon</cp:lastModifiedBy>
  <cp:revision>128</cp:revision>
  <dcterms:created xsi:type="dcterms:W3CDTF">2007-02-11T18:07:30Z</dcterms:created>
  <dcterms:modified xsi:type="dcterms:W3CDTF">2015-01-23T16:07:33Z</dcterms:modified>
</cp:coreProperties>
</file>